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825" r:id="rId2"/>
    <p:sldId id="999" r:id="rId3"/>
    <p:sldId id="1349" r:id="rId4"/>
    <p:sldId id="1350" r:id="rId5"/>
    <p:sldId id="1351" r:id="rId6"/>
    <p:sldId id="1352" r:id="rId7"/>
    <p:sldId id="1353" r:id="rId8"/>
    <p:sldId id="1354" r:id="rId9"/>
    <p:sldId id="1355" r:id="rId10"/>
    <p:sldId id="1356" r:id="rId11"/>
    <p:sldId id="1357" r:id="rId12"/>
    <p:sldId id="1358" r:id="rId13"/>
    <p:sldId id="1359" r:id="rId14"/>
    <p:sldId id="1360" r:id="rId15"/>
    <p:sldId id="1361" r:id="rId16"/>
    <p:sldId id="1362" r:id="rId17"/>
    <p:sldId id="1363" r:id="rId18"/>
    <p:sldId id="1364" r:id="rId19"/>
    <p:sldId id="1365" r:id="rId20"/>
    <p:sldId id="1366" r:id="rId21"/>
    <p:sldId id="1367" r:id="rId22"/>
    <p:sldId id="1368" r:id="rId23"/>
    <p:sldId id="1369" r:id="rId24"/>
    <p:sldId id="1370" r:id="rId25"/>
    <p:sldId id="1371" r:id="rId26"/>
    <p:sldId id="1372" r:id="rId27"/>
    <p:sldId id="1373" r:id="rId28"/>
    <p:sldId id="1374" r:id="rId29"/>
    <p:sldId id="1375" r:id="rId30"/>
    <p:sldId id="1376" r:id="rId31"/>
    <p:sldId id="1377" r:id="rId32"/>
    <p:sldId id="1378" r:id="rId33"/>
    <p:sldId id="1379" r:id="rId34"/>
    <p:sldId id="1380" r:id="rId35"/>
    <p:sldId id="1381"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UNDERSTING SCRIPTURE</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But He answering, said to them, “Why do you also transgress the command of Elohim because of your tradition? “For Elohim has commanded, saying, ‘Respect your father and your mother,’ and, ‘He who curses father or mother, let him be put to death.’ “But you say, ‘Whoever says to his father or mother, “Whatever profit you might have received from me has been dedicated,” is certainly released from respecting his father or mother.’ So you have nullified the command of Elohim by your tradition. “Hypocrites! </a:t>
            </a:r>
            <a:r>
              <a:rPr lang="en-ZA" i="1" dirty="0" err="1" smtClean="0">
                <a:solidFill>
                  <a:srgbClr val="004821"/>
                </a:solidFill>
              </a:rPr>
              <a:t>Yeshayahu</a:t>
            </a:r>
            <a:r>
              <a:rPr lang="en-ZA" i="1" dirty="0" smtClean="0">
                <a:solidFill>
                  <a:srgbClr val="004821"/>
                </a:solidFill>
              </a:rPr>
              <a:t> rightly prophesied about you, saying, ‘This people draw near to Me with their mouth, and respect Me with their lips, but their heart is far from Me. ‘But in vain do they worship Me, teaching as teachings the commands of men.’ ” </a:t>
            </a:r>
            <a:r>
              <a:rPr lang="en-ZA" b="1" i="1" dirty="0" smtClean="0">
                <a:solidFill>
                  <a:srgbClr val="004821"/>
                </a:solidFill>
              </a:rPr>
              <a:t>(Matthew 15:3-9) </a:t>
            </a:r>
          </a:p>
          <a:p>
            <a:pPr>
              <a:lnSpc>
                <a:spcPts val="2200"/>
              </a:lnSpc>
            </a:pPr>
            <a:r>
              <a:rPr lang="en-ZA" dirty="0" smtClean="0"/>
              <a:t>Men were taking money that should have been used to care for their parents and instead vowing it to </a:t>
            </a:r>
            <a:r>
              <a:rPr lang="he-IL" dirty="0" smtClean="0"/>
              <a:t>יהוה</a:t>
            </a:r>
            <a:r>
              <a:rPr lang="en-ZA" dirty="0" smtClean="0"/>
              <a:t>. </a:t>
            </a:r>
            <a:r>
              <a:rPr lang="he-IL" dirty="0" smtClean="0"/>
              <a:t>יהושע</a:t>
            </a:r>
            <a:r>
              <a:rPr lang="en-ZA" dirty="0" smtClean="0"/>
              <a:t> blamed this on the </a:t>
            </a:r>
            <a:r>
              <a:rPr lang="en-ZA" i="1" dirty="0" smtClean="0"/>
              <a:t>“doctrines of men.”</a:t>
            </a:r>
            <a:r>
              <a:rPr lang="en-ZA" dirty="0" smtClean="0"/>
              <a:t> Over the years, vows had become common. There was no fear in breaking them. Perhaps the people were making vows to look good among their peers, or to appear more pious…or maybe just purely out of obligation.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ABOUT US?</a:t>
            </a:r>
            <a:endParaRPr lang="en-ZA" dirty="0"/>
          </a:p>
        </p:txBody>
      </p:sp>
      <p:sp>
        <p:nvSpPr>
          <p:cNvPr id="3" name="Content Placeholder 2"/>
          <p:cNvSpPr>
            <a:spLocks noGrp="1"/>
          </p:cNvSpPr>
          <p:nvPr>
            <p:ph idx="1"/>
          </p:nvPr>
        </p:nvSpPr>
        <p:spPr/>
        <p:txBody>
          <a:bodyPr>
            <a:normAutofit/>
          </a:bodyPr>
          <a:lstStyle/>
          <a:p>
            <a:r>
              <a:rPr lang="en-ZA" dirty="0" smtClean="0"/>
              <a:t>Are we careful to be accurate with our words? Do we fulfil all of our obligations? Do we even remember when we tell someone what we will do for them? Is our casual conversation filled with phrases we have no intention of keeping, such as…. </a:t>
            </a:r>
            <a:r>
              <a:rPr lang="en-ZA" i="1" dirty="0" smtClean="0"/>
              <a:t>“I’ll call you sometime.” </a:t>
            </a:r>
            <a:r>
              <a:rPr lang="en-ZA" dirty="0" smtClean="0"/>
              <a:t>Words are powerful. </a:t>
            </a:r>
            <a:r>
              <a:rPr lang="he-IL" dirty="0" smtClean="0"/>
              <a:t>יהוה</a:t>
            </a:r>
            <a:r>
              <a:rPr lang="en-ZA" dirty="0" smtClean="0"/>
              <a:t>’s words brought the world into existence. Our words</a:t>
            </a:r>
          </a:p>
          <a:p>
            <a:r>
              <a:rPr lang="en-ZA" dirty="0" smtClean="0"/>
              <a:t>also have power: </a:t>
            </a:r>
          </a:p>
          <a:p>
            <a:pPr algn="ctr"/>
            <a:r>
              <a:rPr lang="en-ZA" i="1" dirty="0" smtClean="0">
                <a:solidFill>
                  <a:srgbClr val="004821"/>
                </a:solidFill>
              </a:rPr>
              <a:t>So too the tongue is a little member, yet boasts greatly. See how a little fire kindles a great forest! And the tongue is a fire, the world of unrighteousness. Among our members the tongue is set, the one defiling the entire body, and setting on fire the wheel of life, and it is set on fire by </a:t>
            </a:r>
            <a:r>
              <a:rPr lang="en-ZA" i="1" dirty="0" err="1" smtClean="0">
                <a:solidFill>
                  <a:srgbClr val="004821"/>
                </a:solidFill>
              </a:rPr>
              <a:t>Gehenna</a:t>
            </a:r>
            <a:r>
              <a:rPr lang="en-ZA" i="1" dirty="0" smtClean="0">
                <a:solidFill>
                  <a:srgbClr val="004821"/>
                </a:solidFill>
              </a:rPr>
              <a:t>. </a:t>
            </a:r>
            <a:r>
              <a:rPr lang="en-ZA" b="1" i="1" dirty="0" smtClean="0">
                <a:solidFill>
                  <a:srgbClr val="004821"/>
                </a:solidFill>
              </a:rPr>
              <a:t>(James 3:5-6)</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VOWING A VOW – MINOR WOMAN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“Or if a woman vows a vow to </a:t>
            </a:r>
            <a:r>
              <a:rPr lang="he-IL" i="1" dirty="0" smtClean="0">
                <a:solidFill>
                  <a:srgbClr val="004821"/>
                </a:solidFill>
              </a:rPr>
              <a:t>יהוה</a:t>
            </a:r>
            <a:r>
              <a:rPr lang="en-ZA" i="1" dirty="0" smtClean="0">
                <a:solidFill>
                  <a:srgbClr val="004821"/>
                </a:solidFill>
              </a:rPr>
              <a:t>, and binds herself by some agreement while in her father’s house in her youth, and her father hears her vow and the agreement by which she has bound herself, and her father has kept silent towards her, then all her vows shall stand, and every agreement with which she has bound herself stands. “But if her father forbids her on the day that he hears, then none of her vows nor her agreements by which she has bound herself stand. And </a:t>
            </a:r>
            <a:r>
              <a:rPr lang="he-IL" i="1" dirty="0" smtClean="0">
                <a:solidFill>
                  <a:srgbClr val="004821"/>
                </a:solidFill>
              </a:rPr>
              <a:t>יהוה</a:t>
            </a:r>
            <a:r>
              <a:rPr lang="en-ZA" i="1" dirty="0" smtClean="0">
                <a:solidFill>
                  <a:srgbClr val="004821"/>
                </a:solidFill>
              </a:rPr>
              <a:t> pardons her, because her father has forbidden her. “But if she at all belongs to a husband, while bound by her vows or by a rash utterance from her lips by which she bound herself, and her husband hears it, and he has kept silent towards her on the day that he hears, then her vows shall stand, and her agreements by which she bound herself do stand. “But if her husband forbids her on the day that he hears it, then he has nullified her vow which she vowed, and the rash utterance of her lips by which she bound herself, and </a:t>
            </a:r>
            <a:r>
              <a:rPr lang="he-IL" i="1" dirty="0" smtClean="0">
                <a:solidFill>
                  <a:srgbClr val="004821"/>
                </a:solidFill>
              </a:rPr>
              <a:t>יהוה</a:t>
            </a:r>
            <a:r>
              <a:rPr lang="en-US" i="1" dirty="0" smtClean="0">
                <a:solidFill>
                  <a:srgbClr val="004821"/>
                </a:solidFill>
              </a:rPr>
              <a:t> pardons her. </a:t>
            </a:r>
            <a:r>
              <a:rPr lang="en-US" b="1" i="1" dirty="0" smtClean="0">
                <a:solidFill>
                  <a:srgbClr val="004821"/>
                </a:solidFill>
              </a:rPr>
              <a:t>(Numbers 30:3-8)</a:t>
            </a:r>
          </a:p>
          <a:p>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FATHERS</a:t>
            </a:r>
            <a:endParaRPr lang="en-ZA" dirty="0"/>
          </a:p>
        </p:txBody>
      </p:sp>
      <p:sp>
        <p:nvSpPr>
          <p:cNvPr id="3" name="Content Placeholder 2"/>
          <p:cNvSpPr>
            <a:spLocks noGrp="1"/>
          </p:cNvSpPr>
          <p:nvPr>
            <p:ph idx="1"/>
          </p:nvPr>
        </p:nvSpPr>
        <p:spPr/>
        <p:txBody>
          <a:bodyPr/>
          <a:lstStyle/>
          <a:p>
            <a:r>
              <a:rPr lang="en-ZA" dirty="0" smtClean="0"/>
              <a:t>This is the first situation and it concerns minor daughters</a:t>
            </a:r>
            <a:r>
              <a:rPr lang="en-ZA" b="1" dirty="0" smtClean="0"/>
              <a:t>. Fathers are to take note. </a:t>
            </a:r>
            <a:r>
              <a:rPr lang="en-ZA" dirty="0" smtClean="0"/>
              <a:t>It is </a:t>
            </a:r>
            <a:r>
              <a:rPr lang="en-ZA" b="1" dirty="0" smtClean="0"/>
              <a:t>US</a:t>
            </a:r>
            <a:r>
              <a:rPr lang="en-ZA" dirty="0" smtClean="0"/>
              <a:t> that are responsible for our daughters! We are the one’s accountable for what takes place in our home, not our wives! We have the power to override the words of our daughters and prevent the potentially devastating consequence of an irresponsible vow. A father’s silence implies his consent. The importance of teaching children the value of a simple “yes” or “no” cannot be overemphasized. </a:t>
            </a:r>
          </a:p>
          <a:p>
            <a:pPr algn="ctr"/>
            <a:r>
              <a:rPr lang="en-ZA" i="1" dirty="0" smtClean="0">
                <a:solidFill>
                  <a:srgbClr val="004821"/>
                </a:solidFill>
              </a:rPr>
              <a:t>When words are many, Transgression is not absent, But he who restrains his lips is wise. </a:t>
            </a:r>
            <a:r>
              <a:rPr lang="en-ZA" b="1" i="1" dirty="0" smtClean="0">
                <a:solidFill>
                  <a:srgbClr val="004821"/>
                </a:solidFill>
              </a:rPr>
              <a:t>(Proverbs 10:19)</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VOWING A VOW – WIDOW / MARRIED WOMAN</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“But any vow of a widow or a divorced woman, by which she has bound herself, stands against her. “And if she vowed in her husband’s house, or bound herself by an agreement with an oath, and her husband heard it, and has kept silent towards her and did not forbid her, then all her vows shall stand, and every agreement by which she bound herself stands. “But if her husband clearly nullified them on the day he heard them, then whatever came from her lips concerning her vows or concerning the agreement binding her, it does not stand – her husband has nullified them, and </a:t>
            </a:r>
            <a:r>
              <a:rPr lang="he-IL" i="1" dirty="0" smtClean="0">
                <a:solidFill>
                  <a:srgbClr val="004821"/>
                </a:solidFill>
              </a:rPr>
              <a:t>יהוה</a:t>
            </a:r>
            <a:r>
              <a:rPr lang="en-ZA" i="1" dirty="0" smtClean="0">
                <a:solidFill>
                  <a:srgbClr val="004821"/>
                </a:solidFill>
              </a:rPr>
              <a:t> pardons her. “Every vow and every binding oath to afflict her being, let her husband confirm it, or let her husband nullify it. “But if her husband is altogether silent at her from day to day, then he confirms all her vows or all the agreements that bind her – he confirms them, because he kept silent towards her on the day that he heard. “But if he nullifies them after he has heard, then he shall bear her crookedness</a:t>
            </a:r>
            <a:r>
              <a:rPr lang="en-ZA" b="1" i="1" dirty="0" smtClean="0">
                <a:solidFill>
                  <a:srgbClr val="004821"/>
                </a:solidFill>
              </a:rPr>
              <a:t>.” </a:t>
            </a:r>
          </a:p>
          <a:p>
            <a:pPr algn="ctr"/>
            <a:r>
              <a:rPr lang="en-US" b="1" i="1" dirty="0" smtClean="0">
                <a:solidFill>
                  <a:srgbClr val="004821"/>
                </a:solidFill>
              </a:rPr>
              <a:t>(Numbers 30:9-15)</a:t>
            </a:r>
          </a:p>
          <a:p>
            <a:endParaRPr lang="en-US" dirty="0" smtClean="0"/>
          </a:p>
          <a:p>
            <a:endParaRPr lang="en-ZA"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HUSBAND</a:t>
            </a:r>
            <a:endParaRPr lang="en-ZA" dirty="0"/>
          </a:p>
        </p:txBody>
      </p:sp>
      <p:sp>
        <p:nvSpPr>
          <p:cNvPr id="3" name="Content Placeholder 2"/>
          <p:cNvSpPr>
            <a:spLocks noGrp="1"/>
          </p:cNvSpPr>
          <p:nvPr>
            <p:ph idx="1"/>
          </p:nvPr>
        </p:nvSpPr>
        <p:spPr/>
        <p:txBody>
          <a:bodyPr>
            <a:normAutofit/>
          </a:bodyPr>
          <a:lstStyle/>
          <a:p>
            <a:r>
              <a:rPr lang="en-ZA" dirty="0" smtClean="0"/>
              <a:t>A wife’s vows can also be annulled by her husband on the day that he learns of it. Thereafter her vow or oath must be fulfilled. We can make sense of these vows on a literal level. On a deeper level we are the minor child and the bride. These scenarios point to our relationship with our heavenly Father, and our bridegroom, </a:t>
            </a:r>
            <a:r>
              <a:rPr lang="he-IL" dirty="0" smtClean="0"/>
              <a:t>הושע</a:t>
            </a:r>
            <a:r>
              <a:rPr lang="en-ZA" dirty="0" smtClean="0"/>
              <a:t>! If the husband does not immediately annul His bride’s vow, but later does so:</a:t>
            </a:r>
          </a:p>
          <a:p>
            <a:pPr algn="ctr"/>
            <a:r>
              <a:rPr lang="en-ZA" i="1" dirty="0" smtClean="0">
                <a:solidFill>
                  <a:srgbClr val="004821"/>
                </a:solidFill>
              </a:rPr>
              <a:t>... But if her husband is altogether silent at her from day to day, then he confirms all her vows or all the agreements that bind her – he confirms them, because he kept silent towards her on the day that he heard. “But if he nullifies them after he has heard, then he shall bear her crookedness</a:t>
            </a:r>
            <a:r>
              <a:rPr lang="en-ZA" b="1" i="1" dirty="0" smtClean="0">
                <a:solidFill>
                  <a:srgbClr val="004821"/>
                </a:solidFill>
              </a:rPr>
              <a:t>.” </a:t>
            </a:r>
          </a:p>
          <a:p>
            <a:pPr algn="ctr"/>
            <a:r>
              <a:rPr lang="en-US" b="1" i="1" dirty="0" smtClean="0">
                <a:solidFill>
                  <a:srgbClr val="004821"/>
                </a:solidFill>
              </a:rPr>
              <a:t>(Numbers 30:9-15)</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 THE BRIDE</a:t>
            </a:r>
            <a:endParaRPr lang="en-ZA" dirty="0"/>
          </a:p>
        </p:txBody>
      </p:sp>
      <p:sp>
        <p:nvSpPr>
          <p:cNvPr id="3" name="Content Placeholder 2"/>
          <p:cNvSpPr>
            <a:spLocks noGrp="1"/>
          </p:cNvSpPr>
          <p:nvPr>
            <p:ph idx="1"/>
          </p:nvPr>
        </p:nvSpPr>
        <p:spPr/>
        <p:txBody>
          <a:bodyPr>
            <a:noAutofit/>
          </a:bodyPr>
          <a:lstStyle/>
          <a:p>
            <a:pPr>
              <a:lnSpc>
                <a:spcPts val="2200"/>
              </a:lnSpc>
            </a:pPr>
            <a:r>
              <a:rPr lang="en-ZA" b="0" dirty="0" smtClean="0"/>
              <a:t>What was the vow that was made by the bride of the Messiah?</a:t>
            </a:r>
          </a:p>
          <a:p>
            <a:pPr algn="ctr">
              <a:lnSpc>
                <a:spcPts val="22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came and related to the people all the Words of </a:t>
            </a:r>
            <a:r>
              <a:rPr lang="he-IL" i="1" dirty="0" smtClean="0">
                <a:solidFill>
                  <a:srgbClr val="004821"/>
                </a:solidFill>
              </a:rPr>
              <a:t>יהוה</a:t>
            </a:r>
            <a:r>
              <a:rPr lang="en-ZA" i="1" dirty="0" smtClean="0">
                <a:solidFill>
                  <a:srgbClr val="004821"/>
                </a:solidFill>
              </a:rPr>
              <a:t> and all the right-rulings. And all the people answered with one voice and said, “All the Words which </a:t>
            </a:r>
            <a:r>
              <a:rPr lang="he-IL" i="1" dirty="0" smtClean="0">
                <a:solidFill>
                  <a:srgbClr val="004821"/>
                </a:solidFill>
              </a:rPr>
              <a:t>יהוה</a:t>
            </a:r>
            <a:r>
              <a:rPr lang="en-ZA" i="1" dirty="0" smtClean="0">
                <a:solidFill>
                  <a:srgbClr val="004821"/>
                </a:solidFill>
              </a:rPr>
              <a:t> has spoken we shall do.” </a:t>
            </a:r>
            <a:r>
              <a:rPr lang="en-US" b="1" i="1" dirty="0" smtClean="0">
                <a:solidFill>
                  <a:srgbClr val="004821"/>
                </a:solidFill>
              </a:rPr>
              <a:t>(Exodus 24:3)</a:t>
            </a:r>
          </a:p>
          <a:p>
            <a:pPr>
              <a:lnSpc>
                <a:spcPts val="2200"/>
              </a:lnSpc>
            </a:pPr>
            <a:r>
              <a:rPr lang="en-ZA" b="0" dirty="0" smtClean="0"/>
              <a:t>The bride did not keep the vow and as the young bride was still under the protective care of the Father at Mt. Sinai He did not nullify her vow knowing that she would not be able to fulfil her words. </a:t>
            </a:r>
            <a:r>
              <a:rPr lang="en-ZA" i="1" dirty="0" smtClean="0"/>
              <a:t>Numbers 30:14 </a:t>
            </a:r>
            <a:r>
              <a:rPr lang="en-ZA" b="0" dirty="0" smtClean="0"/>
              <a:t>speaks of the silence of the husband. There was a time when </a:t>
            </a:r>
            <a:r>
              <a:rPr lang="he-IL" dirty="0" smtClean="0"/>
              <a:t>יהושע</a:t>
            </a:r>
            <a:r>
              <a:rPr lang="en-ZA" b="0" dirty="0" smtClean="0"/>
              <a:t>, also remained silent:</a:t>
            </a:r>
          </a:p>
          <a:p>
            <a:pPr algn="ctr">
              <a:lnSpc>
                <a:spcPts val="2200"/>
              </a:lnSpc>
            </a:pPr>
            <a:r>
              <a:rPr lang="en-ZA" i="1" dirty="0" smtClean="0">
                <a:solidFill>
                  <a:srgbClr val="004821"/>
                </a:solidFill>
              </a:rPr>
              <a:t>He was oppressed and He was afflicted, but He did not open His mouth. He was led as a lamb to the slaughter, and as a sheep before its shearers is silent, but He did not open His mouth. </a:t>
            </a:r>
            <a:r>
              <a:rPr lang="en-ZA" b="1" i="1" dirty="0" smtClean="0">
                <a:solidFill>
                  <a:srgbClr val="004821"/>
                </a:solidFill>
              </a:rPr>
              <a:t>(Isaiah 53:7)</a:t>
            </a:r>
          </a:p>
          <a:p>
            <a:pPr>
              <a:lnSpc>
                <a:spcPts val="2200"/>
              </a:lnSpc>
            </a:pPr>
            <a:r>
              <a:rPr lang="en-ZA" b="0" dirty="0" smtClean="0"/>
              <a:t>Now take another look at </a:t>
            </a:r>
            <a:r>
              <a:rPr lang="en-ZA" i="1" dirty="0" smtClean="0"/>
              <a:t>Numbers 30:15</a:t>
            </a:r>
            <a:r>
              <a:rPr lang="en-ZA" b="0" dirty="0" smtClean="0"/>
              <a:t>. It says that sometime after the day the husband heard her vow, he has decided to declare the vow null and void. But look at who pays the price now. The husband bears her iniquity and suffers the punishment for her not fulfilling her vows! </a:t>
            </a:r>
            <a:r>
              <a:rPr lang="he-IL" dirty="0" smtClean="0"/>
              <a:t>יהושע</a:t>
            </a:r>
            <a:r>
              <a:rPr lang="en-ZA" b="0" dirty="0" smtClean="0"/>
              <a:t> paid the price for His bride!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VOW ACCORDING TO </a:t>
            </a:r>
            <a:r>
              <a:rPr lang="he-IL" sz="4800" dirty="0" smtClean="0"/>
              <a:t>יהושע</a:t>
            </a:r>
            <a:endParaRPr lang="en-ZA" sz="4800"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“Fear </a:t>
            </a:r>
            <a:r>
              <a:rPr lang="he-IL" i="1" dirty="0" smtClean="0">
                <a:solidFill>
                  <a:srgbClr val="004821"/>
                </a:solidFill>
              </a:rPr>
              <a:t>יהוה</a:t>
            </a:r>
            <a:r>
              <a:rPr lang="en-ZA" i="1" dirty="0" smtClean="0">
                <a:solidFill>
                  <a:srgbClr val="004821"/>
                </a:solidFill>
              </a:rPr>
              <a:t> your Elohim and serve Him, and swear by His Name. </a:t>
            </a:r>
          </a:p>
          <a:p>
            <a:pPr algn="ctr"/>
            <a:r>
              <a:rPr lang="en-US" b="1" i="1" dirty="0" smtClean="0">
                <a:solidFill>
                  <a:srgbClr val="004821"/>
                </a:solidFill>
              </a:rPr>
              <a:t>(Deuteronomy 6:13)</a:t>
            </a:r>
          </a:p>
          <a:p>
            <a:r>
              <a:rPr lang="en-ZA" dirty="0" smtClean="0"/>
              <a:t>Have you bound yourself with an agreement to Elohim? If your intent is to be His Bride, then He requires it of you. Your marriage agreement, your promise to </a:t>
            </a:r>
            <a:r>
              <a:rPr lang="en-ZA" i="1" dirty="0" smtClean="0"/>
              <a:t>“love, honour and obey”</a:t>
            </a:r>
            <a:r>
              <a:rPr lang="en-ZA" dirty="0" smtClean="0"/>
              <a:t> has not been </a:t>
            </a:r>
            <a:r>
              <a:rPr lang="en-ZA" i="1" dirty="0" smtClean="0"/>
              <a:t>“done away with” </a:t>
            </a:r>
            <a:r>
              <a:rPr lang="en-ZA" dirty="0" smtClean="0"/>
              <a:t>or </a:t>
            </a:r>
            <a:r>
              <a:rPr lang="en-ZA" i="1" dirty="0" smtClean="0"/>
              <a:t>“nailed” </a:t>
            </a:r>
            <a:r>
              <a:rPr lang="en-ZA" dirty="0" smtClean="0"/>
              <a:t>to any kind of stake, tree or cross. Remember, </a:t>
            </a:r>
            <a:r>
              <a:rPr lang="he-IL" dirty="0" smtClean="0"/>
              <a:t>יהושע</a:t>
            </a:r>
            <a:r>
              <a:rPr lang="en-ZA" dirty="0" smtClean="0"/>
              <a:t> said in John 14:15: </a:t>
            </a:r>
          </a:p>
          <a:p>
            <a:pPr algn="ctr"/>
            <a:r>
              <a:rPr lang="en-ZA" i="1" dirty="0" smtClean="0">
                <a:solidFill>
                  <a:srgbClr val="004821"/>
                </a:solidFill>
              </a:rPr>
              <a:t>“If you love Me, you shall guard My commands.</a:t>
            </a:r>
            <a:r>
              <a:rPr lang="en-ZA" i="1" baseline="30000" dirty="0" smtClean="0">
                <a:solidFill>
                  <a:srgbClr val="004821"/>
                </a:solidFill>
              </a:rPr>
              <a:t> </a:t>
            </a:r>
            <a:r>
              <a:rPr lang="en-ZA" i="1" dirty="0" smtClean="0">
                <a:solidFill>
                  <a:srgbClr val="004821"/>
                </a:solidFill>
              </a:rPr>
              <a:t> </a:t>
            </a:r>
          </a:p>
          <a:p>
            <a:pPr algn="ctr"/>
            <a:r>
              <a:rPr lang="en-ZA" b="1" i="1" dirty="0" smtClean="0">
                <a:solidFill>
                  <a:srgbClr val="004821"/>
                </a:solidFill>
              </a:rPr>
              <a:t>(John 14:15)</a:t>
            </a:r>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GOD’S WORD IS HIS BOND</a:t>
            </a:r>
            <a:endParaRPr lang="en-ZA" dirty="0"/>
          </a:p>
        </p:txBody>
      </p:sp>
      <p:sp>
        <p:nvSpPr>
          <p:cNvPr id="3" name="Content Placeholder 2"/>
          <p:cNvSpPr>
            <a:spLocks noGrp="1"/>
          </p:cNvSpPr>
          <p:nvPr>
            <p:ph idx="1"/>
          </p:nvPr>
        </p:nvSpPr>
        <p:spPr/>
        <p:txBody>
          <a:bodyPr>
            <a:normAutofit lnSpcReduction="10000"/>
          </a:bodyPr>
          <a:lstStyle/>
          <a:p>
            <a:r>
              <a:rPr lang="en-ZA" dirty="0" smtClean="0">
                <a:solidFill>
                  <a:srgbClr val="C00000"/>
                </a:solidFill>
              </a:rPr>
              <a:t>A vow (Heb, </a:t>
            </a:r>
            <a:r>
              <a:rPr lang="en-ZA" dirty="0" err="1" smtClean="0">
                <a:solidFill>
                  <a:srgbClr val="C00000"/>
                </a:solidFill>
              </a:rPr>
              <a:t>neder</a:t>
            </a:r>
            <a:r>
              <a:rPr lang="en-ZA" dirty="0" smtClean="0">
                <a:solidFill>
                  <a:srgbClr val="C00000"/>
                </a:solidFill>
              </a:rPr>
              <a:t>) is literally </a:t>
            </a:r>
            <a:r>
              <a:rPr lang="en-ZA" i="1" dirty="0" smtClean="0">
                <a:solidFill>
                  <a:srgbClr val="C00000"/>
                </a:solidFill>
              </a:rPr>
              <a:t>“a pledge to do something.”</a:t>
            </a:r>
            <a:r>
              <a:rPr lang="en-ZA" dirty="0" smtClean="0">
                <a:solidFill>
                  <a:srgbClr val="C00000"/>
                </a:solidFill>
              </a:rPr>
              <a:t> It places upon oneself or others or upon objects of one’s choice a status equivalent to that of a commandment of the Torah (</a:t>
            </a:r>
            <a:r>
              <a:rPr lang="en-ZA" dirty="0" err="1" smtClean="0">
                <a:solidFill>
                  <a:srgbClr val="C00000"/>
                </a:solidFill>
              </a:rPr>
              <a:t>ArtScroll</a:t>
            </a:r>
            <a:r>
              <a:rPr lang="en-ZA" dirty="0" smtClean="0">
                <a:solidFill>
                  <a:srgbClr val="C00000"/>
                </a:solidFill>
              </a:rPr>
              <a:t> Stone Edition Chumash, p. 900). </a:t>
            </a:r>
            <a:r>
              <a:rPr lang="en-ZA" dirty="0" smtClean="0"/>
              <a:t>A vow </a:t>
            </a:r>
            <a:r>
              <a:rPr lang="en-ZA" i="1" dirty="0" smtClean="0"/>
              <a:t>"negative" </a:t>
            </a:r>
            <a:r>
              <a:rPr lang="en-ZA" dirty="0" smtClean="0"/>
              <a:t>in context, such as promising to abstain from certain foods or enjoyments for a season, is called an </a:t>
            </a:r>
            <a:r>
              <a:rPr lang="en-ZA" dirty="0" err="1" smtClean="0"/>
              <a:t>issar</a:t>
            </a:r>
            <a:r>
              <a:rPr lang="en-ZA" dirty="0" smtClean="0"/>
              <a:t>.</a:t>
            </a:r>
          </a:p>
          <a:p>
            <a:r>
              <a:rPr lang="en-ZA" dirty="0" smtClean="0"/>
              <a:t>One’s word is one’s bond. A </a:t>
            </a:r>
            <a:r>
              <a:rPr lang="en-ZA" dirty="0" err="1" smtClean="0"/>
              <a:t>neder</a:t>
            </a:r>
            <a:r>
              <a:rPr lang="en-ZA" dirty="0" smtClean="0"/>
              <a:t> is so strong that a person violating it can suffer the court-imposed penalty of lashes. The Set-Apart One of Israel is not a man that he should lie (Num 23:19). If we are to be set-apart or </a:t>
            </a:r>
            <a:r>
              <a:rPr lang="en-ZA" dirty="0" err="1" smtClean="0"/>
              <a:t>kadosh</a:t>
            </a:r>
            <a:r>
              <a:rPr lang="en-ZA" dirty="0" smtClean="0"/>
              <a:t> as he is </a:t>
            </a:r>
            <a:r>
              <a:rPr lang="en-ZA" dirty="0" err="1" smtClean="0"/>
              <a:t>kadosh</a:t>
            </a:r>
            <a:r>
              <a:rPr lang="en-ZA" dirty="0" smtClean="0"/>
              <a:t> (1 Pet 1:16; 2:9; Heb 12:14) we must be people of our word not only in large matters, but in the smallest of matters, too. </a:t>
            </a:r>
          </a:p>
          <a:p>
            <a:pPr marL="182563" indent="-182563">
              <a:buFont typeface="Arial" pitchFamily="34" charset="0"/>
              <a:buChar char="•"/>
            </a:pPr>
            <a:r>
              <a:rPr lang="en-ZA" dirty="0" smtClean="0"/>
              <a:t>Are you too casual with your words? </a:t>
            </a:r>
          </a:p>
          <a:p>
            <a:pPr marL="182563" indent="-182563">
              <a:buFont typeface="Arial" pitchFamily="34" charset="0"/>
              <a:buChar char="•"/>
            </a:pPr>
            <a:r>
              <a:rPr lang="en-ZA" dirty="0" smtClean="0"/>
              <a:t>Do you make commitments in order to sound good to others yet you have no real intention of fulfilling your obligations? </a:t>
            </a:r>
          </a:p>
          <a:p>
            <a:pPr marL="182563" indent="-182563">
              <a:buFont typeface="Arial" pitchFamily="34" charset="0"/>
              <a:buChar char="•"/>
            </a:pPr>
            <a:r>
              <a:rPr lang="en-ZA" dirty="0" smtClean="0"/>
              <a:t>Liars will have no part in the New Jerusalem (Rev 21:8).</a:t>
            </a:r>
          </a:p>
          <a:p>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STRENTGH OF VOW MAKING</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solidFill>
                  <a:srgbClr val="C00000"/>
                </a:solidFill>
              </a:rPr>
              <a:t>The Rabbis fully endorsed the biblical demand for man uncompromisingly to </a:t>
            </a:r>
            <a:r>
              <a:rPr lang="en-ZA" sz="2400" dirty="0" err="1" smtClean="0">
                <a:solidFill>
                  <a:srgbClr val="C00000"/>
                </a:solidFill>
              </a:rPr>
              <a:t>honor</a:t>
            </a:r>
            <a:r>
              <a:rPr lang="en-ZA" sz="2400" dirty="0" smtClean="0">
                <a:solidFill>
                  <a:srgbClr val="C00000"/>
                </a:solidFill>
              </a:rPr>
              <a:t> his word, whether accompanied by a vow or not (Modern Commentary, </a:t>
            </a:r>
            <a:r>
              <a:rPr lang="en-ZA" sz="2400" dirty="0" err="1" smtClean="0">
                <a:solidFill>
                  <a:srgbClr val="C00000"/>
                </a:solidFill>
              </a:rPr>
              <a:t>Plaut</a:t>
            </a:r>
            <a:r>
              <a:rPr lang="en-ZA" sz="2400" dirty="0" smtClean="0">
                <a:solidFill>
                  <a:srgbClr val="C00000"/>
                </a:solidFill>
              </a:rPr>
              <a:t>, pg. 730).</a:t>
            </a:r>
          </a:p>
          <a:p>
            <a:r>
              <a:rPr lang="en-ZA" sz="2400" dirty="0" smtClean="0"/>
              <a:t>Consider God’s view:</a:t>
            </a:r>
          </a:p>
          <a:p>
            <a:pPr marL="182563" indent="-182563">
              <a:buFont typeface="Arial" pitchFamily="34" charset="0"/>
              <a:buChar char="•"/>
            </a:pPr>
            <a:r>
              <a:rPr lang="en-ZA" sz="2400" dirty="0" smtClean="0"/>
              <a:t>A person must not intentionally break their word to </a:t>
            </a:r>
            <a:r>
              <a:rPr lang="he-IL" sz="2400" dirty="0" smtClean="0"/>
              <a:t>יהוה</a:t>
            </a:r>
            <a:r>
              <a:rPr lang="en-ZA" sz="2400" dirty="0" smtClean="0"/>
              <a:t> (Psalm 15:4; Heb. 6:17-18).</a:t>
            </a:r>
          </a:p>
          <a:p>
            <a:pPr marL="182563" indent="-182563">
              <a:buFont typeface="Arial" pitchFamily="34" charset="0"/>
              <a:buChar char="•"/>
            </a:pPr>
            <a:r>
              <a:rPr lang="en-ZA" sz="2400" dirty="0" smtClean="0"/>
              <a:t>A truthful, sensible vow made to </a:t>
            </a:r>
            <a:r>
              <a:rPr lang="he-IL" sz="2400" dirty="0" smtClean="0"/>
              <a:t>יהוה</a:t>
            </a:r>
            <a:r>
              <a:rPr lang="en-ZA" sz="2400" dirty="0" smtClean="0"/>
              <a:t> in sickness or dire straits, may not be discarded with the return of health or prosperity (Gen. 28:20; 1 Sam. 1:11; Psalm 66:13; 76:11; 1 Cor. 10:22).</a:t>
            </a:r>
          </a:p>
          <a:p>
            <a:pPr marL="182563" indent="-182563">
              <a:buFont typeface="Arial" pitchFamily="34" charset="0"/>
              <a:buChar char="•"/>
            </a:pPr>
            <a:r>
              <a:rPr lang="en-ZA" sz="2400" dirty="0" smtClean="0"/>
              <a:t>A promise or resolution to the Almighty is as holy as if it had been made with an oath (Heb. 6:17; Acts 5;1-11).</a:t>
            </a:r>
          </a:p>
          <a:p>
            <a:pPr marL="182563" indent="-182563">
              <a:buFont typeface="Arial" pitchFamily="34" charset="0"/>
              <a:buChar char="•"/>
            </a:pPr>
            <a:r>
              <a:rPr lang="en-ZA" sz="2400" dirty="0" smtClean="0"/>
              <a:t>A vow cannot be made to </a:t>
            </a:r>
            <a:r>
              <a:rPr lang="he-IL" sz="2400" dirty="0" smtClean="0"/>
              <a:t>יהוה</a:t>
            </a:r>
            <a:r>
              <a:rPr lang="en-ZA" sz="2400" dirty="0" smtClean="0"/>
              <a:t> that in any way violates the rights of another person. (2 Sam. 24:24).</a:t>
            </a:r>
          </a:p>
          <a:p>
            <a:pPr marL="182563" indent="-182563">
              <a:buFont typeface="Arial" pitchFamily="34" charset="0"/>
              <a:buChar char="•"/>
            </a:pPr>
            <a:r>
              <a:rPr lang="en-ZA" sz="2400" dirty="0" smtClean="0"/>
              <a:t>Mercifully: rash, reckless, impulsively spoken vows were not binding by the Holy One (Luke 5:8).</a:t>
            </a:r>
          </a:p>
          <a:p>
            <a:pPr marL="182563" indent="-182563">
              <a:buFont typeface="Arial" pitchFamily="34" charset="0"/>
              <a:buChar char="•"/>
            </a:pPr>
            <a:r>
              <a:rPr lang="en-ZA" sz="2400" dirty="0" smtClean="0"/>
              <a:t>People who have spiritual authority who harm the faith and hope of others, shall bear their iniquity (Mt. 18:6).</a:t>
            </a:r>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VENGEANCE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“Take </a:t>
            </a:r>
            <a:r>
              <a:rPr lang="en-ZA" b="1" i="1" dirty="0" smtClean="0">
                <a:solidFill>
                  <a:srgbClr val="004821"/>
                </a:solidFill>
              </a:rPr>
              <a:t>vengeance</a:t>
            </a:r>
            <a:r>
              <a:rPr lang="en-ZA" i="1" dirty="0" smtClean="0">
                <a:solidFill>
                  <a:srgbClr val="004821"/>
                </a:solidFill>
              </a:rPr>
              <a:t> for the children of </a:t>
            </a:r>
            <a:r>
              <a:rPr lang="en-ZA" i="1" dirty="0" err="1" smtClean="0">
                <a:solidFill>
                  <a:srgbClr val="004821"/>
                </a:solidFill>
              </a:rPr>
              <a:t>Yisra’ĕl</a:t>
            </a:r>
            <a:r>
              <a:rPr lang="en-ZA" i="1" dirty="0" smtClean="0">
                <a:solidFill>
                  <a:srgbClr val="004821"/>
                </a:solidFill>
              </a:rPr>
              <a:t> on the </a:t>
            </a:r>
            <a:r>
              <a:rPr lang="en-ZA" i="1" dirty="0" err="1" smtClean="0">
                <a:solidFill>
                  <a:srgbClr val="004821"/>
                </a:solidFill>
              </a:rPr>
              <a:t>Miḏyanites</a:t>
            </a:r>
            <a:r>
              <a:rPr lang="en-ZA" i="1" dirty="0" smtClean="0">
                <a:solidFill>
                  <a:srgbClr val="004821"/>
                </a:solidFill>
              </a:rPr>
              <a:t>. After that you are to be gathered to your people.” </a:t>
            </a:r>
            <a:r>
              <a:rPr lang="en-US" b="1" i="1" dirty="0" smtClean="0">
                <a:solidFill>
                  <a:srgbClr val="004821"/>
                </a:solidFill>
              </a:rPr>
              <a:t>(Numbers 31:1-2)</a:t>
            </a:r>
          </a:p>
          <a:p>
            <a:pPr>
              <a:lnSpc>
                <a:spcPts val="2100"/>
              </a:lnSpc>
            </a:pPr>
            <a:r>
              <a:rPr lang="en-ZA" dirty="0" smtClean="0"/>
              <a:t>This battle will be the last one to be fought during the life of Moses. It is also the first battle that is referred to as a battle of </a:t>
            </a:r>
            <a:r>
              <a:rPr lang="en-ZA" i="1" dirty="0" smtClean="0"/>
              <a:t>“revenge.” </a:t>
            </a:r>
          </a:p>
          <a:p>
            <a:pPr>
              <a:lnSpc>
                <a:spcPts val="2100"/>
              </a:lnSpc>
            </a:pPr>
            <a:r>
              <a:rPr lang="en-ZA" dirty="0" smtClean="0"/>
              <a:t>The concept of revenge is enough to make most people squirm a bit. There are two ways in which </a:t>
            </a:r>
            <a:r>
              <a:rPr lang="he-IL" dirty="0" smtClean="0"/>
              <a:t>יהוה</a:t>
            </a:r>
            <a:r>
              <a:rPr lang="en-ZA" dirty="0" smtClean="0"/>
              <a:t> avenges. </a:t>
            </a:r>
          </a:p>
          <a:p>
            <a:pPr marL="457200" indent="-457200">
              <a:lnSpc>
                <a:spcPts val="2100"/>
              </a:lnSpc>
              <a:buFont typeface="+mj-lt"/>
              <a:buAutoNum type="arabicPeriod"/>
            </a:pPr>
            <a:r>
              <a:rPr lang="en-ZA" dirty="0" smtClean="0"/>
              <a:t>Man as a sinner is balanced by the mercy of Elohim. His wrath has been poured out on His Son and thus through a relationship with Him we can have peace with Elohim. </a:t>
            </a:r>
          </a:p>
          <a:p>
            <a:pPr marL="457200" indent="-457200">
              <a:lnSpc>
                <a:spcPts val="2100"/>
              </a:lnSpc>
              <a:buFont typeface="+mj-lt"/>
              <a:buAutoNum type="arabicPeriod"/>
            </a:pPr>
            <a:r>
              <a:rPr lang="en-ZA" dirty="0" smtClean="0"/>
              <a:t>The second type of vengeance is what will pour out on those who come against His people, Israel</a:t>
            </a:r>
            <a:r>
              <a:rPr lang="en-ZA" b="1" dirty="0" smtClean="0"/>
              <a:t>.</a:t>
            </a:r>
          </a:p>
          <a:p>
            <a:pPr>
              <a:lnSpc>
                <a:spcPts val="2100"/>
              </a:lnSpc>
            </a:pPr>
            <a:r>
              <a:rPr lang="en-ZA" dirty="0" smtClean="0"/>
              <a:t>Torah specifically warns men NOT to take vengeance in their own hands:</a:t>
            </a:r>
          </a:p>
          <a:p>
            <a:pPr algn="ctr">
              <a:lnSpc>
                <a:spcPts val="2100"/>
              </a:lnSpc>
            </a:pPr>
            <a:r>
              <a:rPr lang="en-ZA" dirty="0" smtClean="0"/>
              <a:t>‘</a:t>
            </a:r>
            <a:r>
              <a:rPr lang="en-ZA" i="1" dirty="0" smtClean="0">
                <a:solidFill>
                  <a:srgbClr val="004821"/>
                </a:solidFill>
              </a:rPr>
              <a:t>Vengeance is Mine, and repayment, .., ‘If I have sharpened My flashing sword, And My hand takes hold on judgment, I shall return vengeance to My enemies, And repay those who hate Me</a:t>
            </a:r>
            <a:r>
              <a:rPr lang="en-ZA" b="1" i="1" dirty="0" smtClean="0">
                <a:solidFill>
                  <a:srgbClr val="004821"/>
                </a:solidFill>
              </a:rPr>
              <a:t>. </a:t>
            </a:r>
            <a:r>
              <a:rPr lang="en-US" b="1" i="1" dirty="0" smtClean="0">
                <a:solidFill>
                  <a:srgbClr val="004821"/>
                </a:solidFill>
              </a:rPr>
              <a:t>(Deuteronomy 32:35-41)</a:t>
            </a:r>
          </a:p>
          <a:p>
            <a:pPr>
              <a:lnSpc>
                <a:spcPts val="21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DAY OF VENGEANCE</a:t>
            </a:r>
            <a:endParaRPr lang="en-ZA" dirty="0"/>
          </a:p>
        </p:txBody>
      </p:sp>
      <p:sp>
        <p:nvSpPr>
          <p:cNvPr id="3" name="Content Placeholder 2"/>
          <p:cNvSpPr>
            <a:spLocks noGrp="1"/>
          </p:cNvSpPr>
          <p:nvPr>
            <p:ph idx="1"/>
          </p:nvPr>
        </p:nvSpPr>
        <p:spPr/>
        <p:txBody>
          <a:bodyPr>
            <a:normAutofit lnSpcReduction="10000"/>
          </a:bodyPr>
          <a:lstStyle/>
          <a:p>
            <a:r>
              <a:rPr lang="en-ZA" dirty="0" smtClean="0"/>
              <a:t>There is a time in the future when the Almighty will avenge not only all who reject Him, but all who hate the people He loves – Israel:</a:t>
            </a:r>
          </a:p>
          <a:p>
            <a:pPr algn="ctr"/>
            <a:r>
              <a:rPr lang="en-ZA" i="1" dirty="0" smtClean="0">
                <a:solidFill>
                  <a:srgbClr val="004821"/>
                </a:solidFill>
              </a:rPr>
              <a:t>And the messenger who spoke with me said to me, “Proclaim, saying, ‘Thus said </a:t>
            </a:r>
            <a:r>
              <a:rPr lang="he-IL" i="1" dirty="0" smtClean="0">
                <a:solidFill>
                  <a:srgbClr val="004821"/>
                </a:solidFill>
              </a:rPr>
              <a:t>יהוה</a:t>
            </a:r>
            <a:r>
              <a:rPr lang="en-ZA" i="1" dirty="0" smtClean="0">
                <a:solidFill>
                  <a:srgbClr val="004821"/>
                </a:solidFill>
              </a:rPr>
              <a:t> of hosts, “I have been jealous for </a:t>
            </a:r>
            <a:r>
              <a:rPr lang="en-ZA" i="1" dirty="0" err="1" smtClean="0">
                <a:solidFill>
                  <a:srgbClr val="004821"/>
                </a:solidFill>
              </a:rPr>
              <a:t>Yerushalayim</a:t>
            </a:r>
            <a:r>
              <a:rPr lang="en-ZA" i="1" dirty="0" smtClean="0">
                <a:solidFill>
                  <a:srgbClr val="004821"/>
                </a:solidFill>
              </a:rPr>
              <a:t> and for </a:t>
            </a:r>
            <a:r>
              <a:rPr lang="en-ZA" i="1" dirty="0" err="1" smtClean="0">
                <a:solidFill>
                  <a:srgbClr val="004821"/>
                </a:solidFill>
              </a:rPr>
              <a:t>Tsiyon</a:t>
            </a:r>
            <a:r>
              <a:rPr lang="en-ZA" i="1" dirty="0" smtClean="0">
                <a:solidFill>
                  <a:srgbClr val="004821"/>
                </a:solidFill>
              </a:rPr>
              <a:t> with great jealousy. “And I am very wroth with the nations who are at ease, for when I was a little wroth, they furthered the evil!” </a:t>
            </a:r>
          </a:p>
          <a:p>
            <a:pPr algn="ctr"/>
            <a:r>
              <a:rPr lang="en-US" b="1" i="1" dirty="0" smtClean="0">
                <a:solidFill>
                  <a:srgbClr val="004821"/>
                </a:solidFill>
              </a:rPr>
              <a:t>(Zechariah 1:14-15)</a:t>
            </a:r>
          </a:p>
          <a:p>
            <a:r>
              <a:rPr lang="en-ZA" dirty="0" smtClean="0"/>
              <a:t>We are well aware of a future vengeance, better known as the tribulation, stressed by the prophets: </a:t>
            </a:r>
          </a:p>
          <a:p>
            <a:pPr algn="ctr"/>
            <a:r>
              <a:rPr lang="en-ZA" i="1" dirty="0" smtClean="0">
                <a:solidFill>
                  <a:srgbClr val="004821"/>
                </a:solidFill>
              </a:rPr>
              <a:t>For it is the day of the vengeance of </a:t>
            </a:r>
            <a:r>
              <a:rPr lang="he-IL" i="1" dirty="0" smtClean="0">
                <a:solidFill>
                  <a:srgbClr val="004821"/>
                </a:solidFill>
              </a:rPr>
              <a:t>יהוה</a:t>
            </a:r>
            <a:r>
              <a:rPr lang="en-ZA" i="1" dirty="0" smtClean="0">
                <a:solidFill>
                  <a:srgbClr val="004821"/>
                </a:solidFill>
              </a:rPr>
              <a:t>, the year of recompense for the cause of </a:t>
            </a:r>
            <a:r>
              <a:rPr lang="en-ZA" i="1" dirty="0" err="1" smtClean="0">
                <a:solidFill>
                  <a:srgbClr val="004821"/>
                </a:solidFill>
              </a:rPr>
              <a:t>Tsiyon</a:t>
            </a:r>
            <a:r>
              <a:rPr lang="en-ZA" i="1" dirty="0" smtClean="0">
                <a:solidFill>
                  <a:srgbClr val="004821"/>
                </a:solidFill>
              </a:rPr>
              <a:t>. </a:t>
            </a:r>
            <a:r>
              <a:rPr lang="en-US" b="1" i="1" dirty="0" smtClean="0">
                <a:solidFill>
                  <a:srgbClr val="004821"/>
                </a:solidFill>
              </a:rPr>
              <a:t>(Isaiah 34:8)</a:t>
            </a:r>
          </a:p>
          <a:p>
            <a:pPr algn="ctr"/>
            <a:r>
              <a:rPr lang="en-ZA" i="1" dirty="0" smtClean="0">
                <a:solidFill>
                  <a:srgbClr val="004821"/>
                </a:solidFill>
              </a:rPr>
              <a:t>then I shall gather all gentiles, and bring them down to the Valley of </a:t>
            </a:r>
            <a:r>
              <a:rPr lang="en-ZA" i="1" dirty="0" err="1" smtClean="0">
                <a:solidFill>
                  <a:srgbClr val="004821"/>
                </a:solidFill>
              </a:rPr>
              <a:t>Yehoshaphat</a:t>
            </a:r>
            <a:r>
              <a:rPr lang="en-ZA" i="1" dirty="0" smtClean="0">
                <a:solidFill>
                  <a:srgbClr val="004821"/>
                </a:solidFill>
              </a:rPr>
              <a:t>. And I shall enter into judgment with them there for My people, My inheritance </a:t>
            </a:r>
            <a:r>
              <a:rPr lang="en-ZA" i="1" dirty="0" err="1" smtClean="0">
                <a:solidFill>
                  <a:srgbClr val="004821"/>
                </a:solidFill>
              </a:rPr>
              <a:t>Yisra’ĕl</a:t>
            </a:r>
            <a:r>
              <a:rPr lang="en-ZA" i="1" dirty="0" smtClean="0">
                <a:solidFill>
                  <a:srgbClr val="004821"/>
                </a:solidFill>
              </a:rPr>
              <a:t>, whom they have scattered among the gentiles, and they have divided up My land. </a:t>
            </a:r>
            <a:r>
              <a:rPr lang="en-ZA" b="1" i="1" dirty="0" smtClean="0">
                <a:solidFill>
                  <a:srgbClr val="004821"/>
                </a:solidFill>
              </a:rPr>
              <a:t>(Joel 3:2)</a:t>
            </a:r>
          </a:p>
          <a:p>
            <a:endParaRPr lang="en-ZA" dirty="0" smtClean="0"/>
          </a:p>
          <a:p>
            <a:endParaRPr lang="en-US" dirty="0" smtClean="0"/>
          </a:p>
          <a:p>
            <a:endParaRPr lang="en-US" dirty="0" smtClean="0"/>
          </a:p>
          <a:p>
            <a:pPr algn="ctr"/>
            <a:endParaRPr lang="en-US" b="1"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dirty="0" smtClean="0"/>
              <a:t>יהושע </a:t>
            </a:r>
            <a:r>
              <a:rPr lang="en-ZA" sz="4800" dirty="0" smtClean="0"/>
              <a:t> </a:t>
            </a:r>
            <a:r>
              <a:rPr lang="en-ZA" dirty="0" smtClean="0"/>
              <a:t>AND PHINEAS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So there were supplied from the tribes of </a:t>
            </a:r>
            <a:r>
              <a:rPr lang="en-ZA" sz="2400" i="1" dirty="0" err="1" smtClean="0">
                <a:solidFill>
                  <a:srgbClr val="004821"/>
                </a:solidFill>
              </a:rPr>
              <a:t>Yisra’ĕl</a:t>
            </a:r>
            <a:r>
              <a:rPr lang="en-ZA" sz="2400" i="1" dirty="0" smtClean="0">
                <a:solidFill>
                  <a:srgbClr val="004821"/>
                </a:solidFill>
              </a:rPr>
              <a:t> one thousand from each tribe, twelve thousand armed ones for the campaign. And </a:t>
            </a:r>
            <a:r>
              <a:rPr lang="en-ZA" sz="2400" i="1" dirty="0" err="1" smtClean="0">
                <a:solidFill>
                  <a:srgbClr val="004821"/>
                </a:solidFill>
              </a:rPr>
              <a:t>Mosheh</a:t>
            </a:r>
            <a:r>
              <a:rPr lang="en-ZA" sz="2400" i="1" dirty="0" smtClean="0">
                <a:solidFill>
                  <a:srgbClr val="004821"/>
                </a:solidFill>
              </a:rPr>
              <a:t> sent them on the campaign, one thousand from each tribe, them and </a:t>
            </a:r>
            <a:r>
              <a:rPr lang="en-ZA" sz="2400" i="1" dirty="0" err="1" smtClean="0">
                <a:solidFill>
                  <a:srgbClr val="004821"/>
                </a:solidFill>
              </a:rPr>
              <a:t>Pineḥas</a:t>
            </a:r>
            <a:r>
              <a:rPr lang="en-ZA" sz="2400" i="1" dirty="0" smtClean="0">
                <a:solidFill>
                  <a:srgbClr val="004821"/>
                </a:solidFill>
              </a:rPr>
              <a:t> son of </a:t>
            </a:r>
            <a:r>
              <a:rPr lang="en-ZA" sz="2400" i="1" dirty="0" err="1" smtClean="0">
                <a:solidFill>
                  <a:srgbClr val="004821"/>
                </a:solidFill>
              </a:rPr>
              <a:t>Elʽazar</a:t>
            </a:r>
            <a:r>
              <a:rPr lang="en-ZA" sz="2400" i="1" dirty="0" smtClean="0">
                <a:solidFill>
                  <a:srgbClr val="004821"/>
                </a:solidFill>
              </a:rPr>
              <a:t> the priest on the campaign, with the set-apart utensils and the trumpets for sounding in his hand. </a:t>
            </a:r>
            <a:r>
              <a:rPr lang="en-ZA" sz="2400" b="1" i="1" dirty="0" smtClean="0">
                <a:solidFill>
                  <a:srgbClr val="004821"/>
                </a:solidFill>
              </a:rPr>
              <a:t>(Numbers 31:5-6) </a:t>
            </a:r>
          </a:p>
          <a:p>
            <a:r>
              <a:rPr lang="en-ZA" sz="2400" dirty="0" smtClean="0"/>
              <a:t>There are 1,000 soldiers from each tribe, but remember the tribe of Levi did not go into battle. There is an exception here, as </a:t>
            </a:r>
            <a:r>
              <a:rPr lang="en-ZA" sz="2400" dirty="0" err="1" smtClean="0"/>
              <a:t>Phineas</a:t>
            </a:r>
            <a:r>
              <a:rPr lang="en-ZA" sz="2400" dirty="0" smtClean="0"/>
              <a:t> s, a Levite priest, seems to lead the battle as the army chaplain. Remember from last week that </a:t>
            </a:r>
            <a:r>
              <a:rPr lang="en-ZA" sz="2400" dirty="0" err="1" smtClean="0"/>
              <a:t>Phineas</a:t>
            </a:r>
            <a:r>
              <a:rPr lang="en-ZA" sz="2400" dirty="0" smtClean="0"/>
              <a:t> had already displayed the perfect </a:t>
            </a:r>
            <a:r>
              <a:rPr lang="en-ZA" sz="2400" i="1" dirty="0" smtClean="0"/>
              <a:t>“zeal of </a:t>
            </a:r>
            <a:r>
              <a:rPr lang="he-IL" sz="2400" i="1" dirty="0" smtClean="0"/>
              <a:t>יהוה</a:t>
            </a:r>
            <a:r>
              <a:rPr lang="en-ZA" sz="2400" i="1" dirty="0" smtClean="0"/>
              <a:t>.” </a:t>
            </a:r>
            <a:r>
              <a:rPr lang="en-ZA" sz="2400" dirty="0" smtClean="0"/>
              <a:t>Is </a:t>
            </a:r>
            <a:r>
              <a:rPr lang="en-ZA" sz="2400" dirty="0" err="1" smtClean="0"/>
              <a:t>Phineas</a:t>
            </a:r>
            <a:r>
              <a:rPr lang="en-ZA" sz="2400" dirty="0" smtClean="0"/>
              <a:t> in this role, another picture of </a:t>
            </a:r>
            <a:r>
              <a:rPr lang="he-IL" sz="2400" dirty="0" smtClean="0"/>
              <a:t>יהושע</a:t>
            </a:r>
            <a:r>
              <a:rPr lang="en-ZA" sz="2400" dirty="0" smtClean="0"/>
              <a:t> leading us into the battle of His vengeance… the battle of Armageddon? </a:t>
            </a:r>
          </a:p>
          <a:p>
            <a:pPr algn="ctr"/>
            <a:r>
              <a:rPr lang="en-ZA" sz="2400" i="1" dirty="0" smtClean="0">
                <a:solidFill>
                  <a:srgbClr val="004821"/>
                </a:solidFill>
              </a:rPr>
              <a:t>and having been dressed in a robe dipped in blood – and His Name is called: The Word of </a:t>
            </a:r>
            <a:r>
              <a:rPr lang="he-IL" sz="2400" i="1" dirty="0" smtClean="0">
                <a:solidFill>
                  <a:srgbClr val="004821"/>
                </a:solidFill>
              </a:rPr>
              <a:t>יהוה</a:t>
            </a:r>
            <a:r>
              <a:rPr lang="en-ZA" sz="2400" i="1" dirty="0" smtClean="0">
                <a:solidFill>
                  <a:srgbClr val="004821"/>
                </a:solidFill>
              </a:rPr>
              <a:t>. And the armies in the heaven, dressed in fine linen, white and clean, followed Him on white horses. </a:t>
            </a:r>
            <a:r>
              <a:rPr lang="en-US" sz="2400" b="1" i="1" dirty="0" smtClean="0">
                <a:solidFill>
                  <a:srgbClr val="004821"/>
                </a:solidFill>
              </a:rPr>
              <a:t>(Revelation 19:13-14)</a:t>
            </a:r>
          </a:p>
          <a:p>
            <a:endParaRPr lang="en-US" dirty="0" smtClean="0"/>
          </a:p>
          <a:p>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WAR AGAINST THE MIDYANITES</a:t>
            </a:r>
            <a:endParaRPr lang="en-ZA" dirty="0"/>
          </a:p>
        </p:txBody>
      </p:sp>
      <p:sp>
        <p:nvSpPr>
          <p:cNvPr id="3" name="Content Placeholder 2"/>
          <p:cNvSpPr>
            <a:spLocks noGrp="1"/>
          </p:cNvSpPr>
          <p:nvPr>
            <p:ph idx="1"/>
          </p:nvPr>
        </p:nvSpPr>
        <p:spPr/>
        <p:txBody>
          <a:bodyPr>
            <a:normAutofit/>
          </a:bodyPr>
          <a:lstStyle/>
          <a:p>
            <a:r>
              <a:rPr lang="en-ZA" b="1" dirty="0" smtClean="0"/>
              <a:t>Numbers 31:1-8: </a:t>
            </a:r>
            <a:r>
              <a:rPr lang="en-ZA" dirty="0" smtClean="0"/>
              <a:t>The rabbis teach that this was to rectify, or correct, the degradation of the sexual sins and worship of Baal </a:t>
            </a:r>
            <a:r>
              <a:rPr lang="en-ZA" dirty="0" err="1" smtClean="0"/>
              <a:t>Peor</a:t>
            </a:r>
            <a:r>
              <a:rPr lang="en-ZA" dirty="0" smtClean="0"/>
              <a:t> instigated by </a:t>
            </a:r>
            <a:r>
              <a:rPr lang="en-ZA" dirty="0" err="1" smtClean="0"/>
              <a:t>Bil’am</a:t>
            </a:r>
            <a:r>
              <a:rPr lang="en-ZA" dirty="0" smtClean="0"/>
              <a:t>. </a:t>
            </a:r>
            <a:r>
              <a:rPr lang="en-ZA" i="1" dirty="0" smtClean="0">
                <a:solidFill>
                  <a:srgbClr val="C00000"/>
                </a:solidFill>
              </a:rPr>
              <a:t>Rabbi </a:t>
            </a:r>
            <a:r>
              <a:rPr lang="en-ZA" i="1" dirty="0" err="1" smtClean="0">
                <a:solidFill>
                  <a:srgbClr val="C00000"/>
                </a:solidFill>
              </a:rPr>
              <a:t>Avraham</a:t>
            </a:r>
            <a:r>
              <a:rPr lang="en-ZA" i="1" dirty="0" smtClean="0">
                <a:solidFill>
                  <a:srgbClr val="C00000"/>
                </a:solidFill>
              </a:rPr>
              <a:t> </a:t>
            </a:r>
            <a:r>
              <a:rPr lang="en-ZA" i="1" dirty="0" err="1" smtClean="0">
                <a:solidFill>
                  <a:srgbClr val="C00000"/>
                </a:solidFill>
              </a:rPr>
              <a:t>Greenbaum</a:t>
            </a:r>
            <a:r>
              <a:rPr lang="en-ZA" i="1" dirty="0" smtClean="0">
                <a:solidFill>
                  <a:srgbClr val="C00000"/>
                </a:solidFill>
              </a:rPr>
              <a:t> points out that the true holiness of the Land of Israel can only be revealed when the Land is cleansed of sexual immorality, degradation and idolatry. </a:t>
            </a:r>
          </a:p>
          <a:p>
            <a:r>
              <a:rPr lang="en-ZA" dirty="0" smtClean="0"/>
              <a:t>The significance of 1,000 is the number of the letter “aleph” (strength, Master) multiplied. And, with 12,000, we see 12, which equals the letters in </a:t>
            </a:r>
            <a:r>
              <a:rPr lang="en-ZA" i="1" dirty="0" smtClean="0"/>
              <a:t>“</a:t>
            </a:r>
            <a:r>
              <a:rPr lang="en-ZA" i="1" dirty="0" err="1" smtClean="0"/>
              <a:t>dagah</a:t>
            </a:r>
            <a:r>
              <a:rPr lang="en-ZA" i="1" dirty="0" smtClean="0"/>
              <a:t>”,</a:t>
            </a:r>
            <a:r>
              <a:rPr lang="en-ZA" dirty="0" smtClean="0"/>
              <a:t> which is “fish” and represents the </a:t>
            </a:r>
            <a:r>
              <a:rPr lang="en-ZA" i="1" dirty="0" smtClean="0"/>
              <a:t>“Kingdom</a:t>
            </a:r>
            <a:r>
              <a:rPr lang="en-ZA" dirty="0" smtClean="0"/>
              <a:t>” in Scripture. Symbolism of the fish or kingdom multiplied. Copy of the blessing Yah gave to Noah: </a:t>
            </a:r>
          </a:p>
          <a:p>
            <a:pPr algn="ctr"/>
            <a:r>
              <a:rPr lang="en-ZA" i="1" dirty="0" smtClean="0">
                <a:solidFill>
                  <a:srgbClr val="004821"/>
                </a:solidFill>
              </a:rPr>
              <a:t>“As for you, bear fruit and increase, bring forth </a:t>
            </a:r>
            <a:r>
              <a:rPr lang="en-ZA" i="1" dirty="0" err="1" smtClean="0">
                <a:solidFill>
                  <a:srgbClr val="004821"/>
                </a:solidFill>
              </a:rPr>
              <a:t>teemingly</a:t>
            </a:r>
            <a:r>
              <a:rPr lang="en-ZA" i="1" dirty="0" smtClean="0">
                <a:solidFill>
                  <a:srgbClr val="004821"/>
                </a:solidFill>
              </a:rPr>
              <a:t> in the earth and increase in it.” </a:t>
            </a:r>
            <a:r>
              <a:rPr lang="en-ZA" b="1" i="1" dirty="0" smtClean="0">
                <a:solidFill>
                  <a:srgbClr val="004821"/>
                </a:solidFill>
              </a:rPr>
              <a:t>(Genesis 9:7)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SIGNIFICANT POINTS</a:t>
            </a:r>
            <a:endParaRPr lang="en-ZA" dirty="0"/>
          </a:p>
        </p:txBody>
      </p:sp>
      <p:sp>
        <p:nvSpPr>
          <p:cNvPr id="3" name="Content Placeholder 2"/>
          <p:cNvSpPr>
            <a:spLocks noGrp="1"/>
          </p:cNvSpPr>
          <p:nvPr>
            <p:ph idx="1"/>
          </p:nvPr>
        </p:nvSpPr>
        <p:spPr/>
        <p:txBody>
          <a:bodyPr/>
          <a:lstStyle/>
          <a:p>
            <a:r>
              <a:rPr lang="en-ZA" i="1" dirty="0" smtClean="0">
                <a:solidFill>
                  <a:srgbClr val="004821"/>
                </a:solidFill>
              </a:rPr>
              <a:t>Numbers 31:8 Balaam... they slew with the sword. </a:t>
            </a:r>
            <a:r>
              <a:rPr lang="en-ZA" dirty="0" smtClean="0"/>
              <a:t>- Balaam was a deceiver and a hypocrite he spoke one thing and did something else. </a:t>
            </a:r>
          </a:p>
          <a:p>
            <a:r>
              <a:rPr lang="en-ZA" i="1" dirty="0" smtClean="0">
                <a:solidFill>
                  <a:srgbClr val="004821"/>
                </a:solidFill>
              </a:rPr>
              <a:t>Numbers 31:7, 17 They slew all the males... </a:t>
            </a:r>
            <a:r>
              <a:rPr lang="en-ZA" dirty="0" smtClean="0"/>
              <a:t>every male among the little ones... and kill every woman that has known man by lying with him. - We see two kinds of separation from evil: physical and spiritual. We can’t separate spiritually without separating physically</a:t>
            </a:r>
          </a:p>
          <a:p>
            <a:r>
              <a:rPr lang="en-ZA" i="1" dirty="0" smtClean="0">
                <a:solidFill>
                  <a:srgbClr val="004821"/>
                </a:solidFill>
              </a:rPr>
              <a:t>Numbers 31:26 "Take all the booty, both people and animals, .. </a:t>
            </a:r>
            <a:r>
              <a:rPr lang="en-ZA" dirty="0" smtClean="0"/>
              <a:t>The donkey of Balaam was not killed, that’s justice.</a:t>
            </a:r>
          </a:p>
          <a:p>
            <a:r>
              <a:rPr lang="en-ZA" i="1" dirty="0" smtClean="0">
                <a:solidFill>
                  <a:srgbClr val="004821"/>
                </a:solidFill>
              </a:rPr>
              <a:t>Numbers 31:49 Not a man of us is missing.</a:t>
            </a:r>
            <a:r>
              <a:rPr lang="en-ZA" dirty="0" smtClean="0"/>
              <a:t> The grace of </a:t>
            </a:r>
            <a:r>
              <a:rPr lang="he-IL" dirty="0" smtClean="0"/>
              <a:t>יהוה</a:t>
            </a:r>
            <a:r>
              <a:rPr lang="en-ZA" dirty="0" smtClean="0"/>
              <a:t> is evidenced in the fact that only one-fiftieth of Israel’s fighting force (12,000 of 600,000 men) took part in the campaign to defeat Midian and that not a single man was lost. </a:t>
            </a:r>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PURIFICATION OF THE CAMP</a:t>
            </a:r>
            <a:endParaRPr lang="en-ZA" dirty="0"/>
          </a:p>
        </p:txBody>
      </p:sp>
      <p:sp>
        <p:nvSpPr>
          <p:cNvPr id="3" name="Content Placeholder 2"/>
          <p:cNvSpPr>
            <a:spLocks noGrp="1"/>
          </p:cNvSpPr>
          <p:nvPr>
            <p:ph idx="1"/>
          </p:nvPr>
        </p:nvSpPr>
        <p:spPr/>
        <p:txBody>
          <a:bodyPr>
            <a:normAutofit/>
          </a:bodyPr>
          <a:lstStyle/>
          <a:p>
            <a:r>
              <a:rPr lang="en-ZA" b="1" dirty="0" smtClean="0"/>
              <a:t>Numbers 31:19-24 </a:t>
            </a:r>
            <a:r>
              <a:rPr lang="en-ZA" dirty="0" smtClean="0"/>
              <a:t>Following the Children of Israel having come in contact with death, Moses commanded the people to purify themselves by staying outside the camp seven days, entering into the </a:t>
            </a:r>
            <a:r>
              <a:rPr lang="en-ZA" dirty="0" err="1" smtClean="0"/>
              <a:t>mikvah</a:t>
            </a:r>
            <a:r>
              <a:rPr lang="en-ZA" dirty="0" smtClean="0"/>
              <a:t> /water of cleansing before returning to the community (Numbers 19)</a:t>
            </a:r>
          </a:p>
          <a:p>
            <a:r>
              <a:rPr lang="en-ZA" b="1" dirty="0" smtClean="0"/>
              <a:t>APPLICATION TO US: </a:t>
            </a:r>
            <a:r>
              <a:rPr lang="en-ZA" dirty="0" smtClean="0"/>
              <a:t>When Israel had contact with death, it was the water cleansing </a:t>
            </a:r>
            <a:r>
              <a:rPr lang="he-IL" dirty="0" smtClean="0"/>
              <a:t>יהוה</a:t>
            </a:r>
            <a:r>
              <a:rPr lang="en-ZA" dirty="0" smtClean="0"/>
              <a:t> used to give them a status change from the realm of death to the realm of life. </a:t>
            </a:r>
            <a:r>
              <a:rPr lang="he-IL" dirty="0" smtClean="0"/>
              <a:t>יהושע</a:t>
            </a:r>
            <a:r>
              <a:rPr lang="en-ZA" dirty="0" smtClean="0"/>
              <a:t> fulfilled the red heifer water cleansing ceremony in His death. Scripture does not say that just because </a:t>
            </a:r>
            <a:r>
              <a:rPr lang="he-IL" dirty="0" smtClean="0"/>
              <a:t>יהושע</a:t>
            </a:r>
            <a:r>
              <a:rPr lang="en-ZA" dirty="0" smtClean="0"/>
              <a:t> fulfilled the water cleansing, the ritual application was done away with (along with </a:t>
            </a:r>
            <a:r>
              <a:rPr lang="he-IL" dirty="0" smtClean="0"/>
              <a:t>יהוה</a:t>
            </a:r>
            <a:r>
              <a:rPr lang="en-ZA" dirty="0" smtClean="0"/>
              <a:t>’s Feasts, the New Moon festival, the Sabbath). On the contrary, Torah was to continue to be upheld - for a blessing.</a:t>
            </a:r>
          </a:p>
          <a:p>
            <a:pPr algn="ctr"/>
            <a:r>
              <a:rPr lang="en-ZA" i="1" dirty="0" smtClean="0">
                <a:solidFill>
                  <a:srgbClr val="004821"/>
                </a:solidFill>
              </a:rPr>
              <a:t>Do we then nullify the Torah through the belief? Let it not be! On the contrary, we establish the Torah. </a:t>
            </a:r>
            <a:r>
              <a:rPr lang="en-ZA" b="1" i="1" dirty="0" smtClean="0">
                <a:solidFill>
                  <a:srgbClr val="004821"/>
                </a:solidFill>
              </a:rPr>
              <a:t>(Romans 3:31)</a:t>
            </a:r>
          </a:p>
          <a:p>
            <a:endParaRPr lang="en-ZA" dirty="0" smtClean="0"/>
          </a:p>
          <a:p>
            <a:endParaRPr lang="en-ZA" dirty="0" smtClean="0"/>
          </a:p>
          <a:p>
            <a:endParaRPr lang="en-ZA" dirty="0" smtClean="0"/>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LAW OF RECIPROCATION</a:t>
            </a:r>
            <a:endParaRPr lang="en-ZA" dirty="0"/>
          </a:p>
        </p:txBody>
      </p:sp>
      <p:sp>
        <p:nvSpPr>
          <p:cNvPr id="3" name="Content Placeholder 2"/>
          <p:cNvSpPr>
            <a:spLocks noGrp="1"/>
          </p:cNvSpPr>
          <p:nvPr>
            <p:ph idx="1"/>
          </p:nvPr>
        </p:nvSpPr>
        <p:spPr/>
        <p:txBody>
          <a:bodyPr>
            <a:normAutofit lnSpcReduction="10000"/>
          </a:bodyPr>
          <a:lstStyle/>
          <a:p>
            <a:r>
              <a:rPr lang="en-ZA" b="1" dirty="0" smtClean="0"/>
              <a:t>NUMBERS 31:25-54: </a:t>
            </a:r>
            <a:r>
              <a:rPr lang="en-ZA" dirty="0" smtClean="0"/>
              <a:t>This section deals with correctly dividing the increase in “our” camp. Before taking possession of the goods, the army paid a “tribute” to </a:t>
            </a:r>
            <a:r>
              <a:rPr lang="he-IL" dirty="0" smtClean="0"/>
              <a:t>יהוה</a:t>
            </a:r>
            <a:r>
              <a:rPr lang="en-ZA" dirty="0" smtClean="0"/>
              <a:t> through </a:t>
            </a:r>
            <a:r>
              <a:rPr lang="en-ZA" dirty="0" err="1" smtClean="0"/>
              <a:t>Eleazar</a:t>
            </a:r>
            <a:r>
              <a:rPr lang="en-ZA" dirty="0" smtClean="0"/>
              <a:t> the priest. The same was offered to </a:t>
            </a:r>
            <a:r>
              <a:rPr lang="he-IL" dirty="0" smtClean="0"/>
              <a:t>יהוה</a:t>
            </a:r>
            <a:r>
              <a:rPr lang="en-ZA" dirty="0" smtClean="0"/>
              <a:t> by the Israelite community to the Levites before taking the goods for themselves.</a:t>
            </a:r>
          </a:p>
          <a:p>
            <a:r>
              <a:rPr lang="en-ZA" dirty="0" smtClean="0"/>
              <a:t>Our </a:t>
            </a:r>
            <a:r>
              <a:rPr lang="en-ZA" i="1" dirty="0" smtClean="0"/>
              <a:t>“tribute” </a:t>
            </a:r>
            <a:r>
              <a:rPr lang="en-ZA" dirty="0" smtClean="0"/>
              <a:t>called the law of reciprocation must be a priority in our lives.</a:t>
            </a:r>
          </a:p>
          <a:p>
            <a:r>
              <a:rPr lang="en-ZA" b="1" dirty="0" smtClean="0"/>
              <a:t>DEFINITION:</a:t>
            </a:r>
            <a:r>
              <a:rPr lang="en-ZA" dirty="0" smtClean="0"/>
              <a:t> Reciprocate: to give or to take mutually; interchange. To show, feel or give in response or return. To move back and forth alternately. To give and take something mutually. To be complementary or equivalent. To return in kind or degree.</a:t>
            </a:r>
          </a:p>
          <a:p>
            <a:r>
              <a:rPr lang="en-ZA" dirty="0" smtClean="0"/>
              <a:t>The Dead Sea in Israel is dead. It has no life form because there is no outflow of water, only inflow. We have become a society that is very self-focused. We ought to re-turn the blessing to our family members, our friends and to those who serve us in the community. This is a universal law and a holy tribute before </a:t>
            </a:r>
            <a:r>
              <a:rPr lang="he-IL" dirty="0" smtClean="0"/>
              <a:t>יהוה</a:t>
            </a:r>
            <a:r>
              <a:rPr lang="en-ZA" dirty="0" smtClean="0"/>
              <a:t> - to bless us.</a:t>
            </a:r>
          </a:p>
          <a:p>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EAST OF THE JORDAN RIVER</a:t>
            </a:r>
            <a:endParaRPr lang="en-ZA" dirty="0"/>
          </a:p>
        </p:txBody>
      </p:sp>
      <p:sp>
        <p:nvSpPr>
          <p:cNvPr id="3" name="Content Placeholder 2"/>
          <p:cNvSpPr>
            <a:spLocks noGrp="1"/>
          </p:cNvSpPr>
          <p:nvPr>
            <p:ph idx="1"/>
          </p:nvPr>
        </p:nvSpPr>
        <p:spPr/>
        <p:txBody>
          <a:bodyPr>
            <a:normAutofit lnSpcReduction="10000"/>
          </a:bodyPr>
          <a:lstStyle/>
          <a:p>
            <a:r>
              <a:rPr lang="en-ZA" dirty="0" smtClean="0"/>
              <a:t>Earlier in Numbers, we read of the defeat of the two mighty Amorite kings, </a:t>
            </a:r>
            <a:r>
              <a:rPr lang="en-ZA" dirty="0" err="1" smtClean="0"/>
              <a:t>Sichon</a:t>
            </a:r>
            <a:r>
              <a:rPr lang="en-ZA" dirty="0" smtClean="0"/>
              <a:t> and </a:t>
            </a:r>
            <a:r>
              <a:rPr lang="en-ZA" dirty="0" err="1" smtClean="0"/>
              <a:t>Og</a:t>
            </a:r>
            <a:r>
              <a:rPr lang="en-ZA" dirty="0" smtClean="0"/>
              <a:t>. These kings denied passage to the children of Israel through their land and challenged them in battle. The result was that Israel found themselves in unexpected possession of a large tract of territory east of the Jordan River.</a:t>
            </a:r>
            <a:endParaRPr lang="en-US" i="1" dirty="0" smtClean="0">
              <a:solidFill>
                <a:srgbClr val="004821"/>
              </a:solidFill>
            </a:endParaRPr>
          </a:p>
          <a:p>
            <a:pPr algn="ctr"/>
            <a:r>
              <a:rPr lang="en-ZA" i="1" dirty="0" smtClean="0">
                <a:solidFill>
                  <a:srgbClr val="004821"/>
                </a:solidFill>
              </a:rPr>
              <a:t>And the children of </a:t>
            </a:r>
            <a:r>
              <a:rPr lang="en-ZA" i="1" dirty="0" err="1" smtClean="0">
                <a:solidFill>
                  <a:srgbClr val="004821"/>
                </a:solidFill>
              </a:rPr>
              <a:t>Re’uḇĕn</a:t>
            </a:r>
            <a:r>
              <a:rPr lang="en-ZA" i="1" dirty="0" smtClean="0">
                <a:solidFill>
                  <a:srgbClr val="004821"/>
                </a:solidFill>
              </a:rPr>
              <a:t> and the children of Gaḏ had much livestock, a large number. And they saw the land of </a:t>
            </a:r>
            <a:r>
              <a:rPr lang="en-ZA" i="1" dirty="0" err="1" smtClean="0">
                <a:solidFill>
                  <a:srgbClr val="004821"/>
                </a:solidFill>
              </a:rPr>
              <a:t>Yaʽzĕr</a:t>
            </a:r>
            <a:r>
              <a:rPr lang="en-ZA" i="1" dirty="0" smtClean="0">
                <a:solidFill>
                  <a:srgbClr val="004821"/>
                </a:solidFill>
              </a:rPr>
              <a:t> and the land of </a:t>
            </a:r>
            <a:r>
              <a:rPr lang="en-ZA" i="1" dirty="0" err="1" smtClean="0">
                <a:solidFill>
                  <a:srgbClr val="004821"/>
                </a:solidFill>
              </a:rPr>
              <a:t>Gilʽad</a:t>
            </a:r>
            <a:r>
              <a:rPr lang="en-ZA" i="1" dirty="0" smtClean="0">
                <a:solidFill>
                  <a:srgbClr val="004821"/>
                </a:solidFill>
              </a:rPr>
              <a:t>̱ and saw that the place was a place for livestock. So the children of Gaḏ and the children of </a:t>
            </a:r>
            <a:r>
              <a:rPr lang="en-ZA" i="1" dirty="0" err="1" smtClean="0">
                <a:solidFill>
                  <a:srgbClr val="004821"/>
                </a:solidFill>
              </a:rPr>
              <a:t>Re’uḇĕn</a:t>
            </a:r>
            <a:r>
              <a:rPr lang="en-ZA" i="1" dirty="0" smtClean="0">
                <a:solidFill>
                  <a:srgbClr val="004821"/>
                </a:solidFill>
              </a:rPr>
              <a:t> came and spoke to </a:t>
            </a:r>
            <a:r>
              <a:rPr lang="en-ZA" i="1" dirty="0" err="1" smtClean="0">
                <a:solidFill>
                  <a:srgbClr val="004821"/>
                </a:solidFill>
              </a:rPr>
              <a:t>Mosheh</a:t>
            </a:r>
            <a:r>
              <a:rPr lang="en-ZA" i="1" dirty="0" smtClean="0">
                <a:solidFill>
                  <a:srgbClr val="004821"/>
                </a:solidFill>
              </a:rPr>
              <a:t>, and to </a:t>
            </a:r>
            <a:r>
              <a:rPr lang="en-ZA" i="1" dirty="0" err="1" smtClean="0">
                <a:solidFill>
                  <a:srgbClr val="004821"/>
                </a:solidFill>
              </a:rPr>
              <a:t>Elʽazar</a:t>
            </a:r>
            <a:r>
              <a:rPr lang="en-ZA" i="1" dirty="0" smtClean="0">
                <a:solidFill>
                  <a:srgbClr val="004821"/>
                </a:solidFill>
              </a:rPr>
              <a:t> the priest, and to the leaders of the congregation, saying, “</a:t>
            </a:r>
            <a:r>
              <a:rPr lang="en-ZA" i="1" dirty="0" err="1" smtClean="0">
                <a:solidFill>
                  <a:srgbClr val="004821"/>
                </a:solidFill>
              </a:rPr>
              <a:t>Ataroth</a:t>
            </a:r>
            <a:r>
              <a:rPr lang="en-ZA" i="1" dirty="0" smtClean="0">
                <a:solidFill>
                  <a:srgbClr val="004821"/>
                </a:solidFill>
              </a:rPr>
              <a:t>, and </a:t>
            </a:r>
            <a:r>
              <a:rPr lang="en-ZA" i="1" dirty="0" err="1" smtClean="0">
                <a:solidFill>
                  <a:srgbClr val="004821"/>
                </a:solidFill>
              </a:rPr>
              <a:t>Diḇon</a:t>
            </a:r>
            <a:r>
              <a:rPr lang="en-ZA" i="1" dirty="0" smtClean="0">
                <a:solidFill>
                  <a:srgbClr val="004821"/>
                </a:solidFill>
              </a:rPr>
              <a:t>, and </a:t>
            </a:r>
            <a:r>
              <a:rPr lang="en-ZA" i="1" dirty="0" err="1" smtClean="0">
                <a:solidFill>
                  <a:srgbClr val="004821"/>
                </a:solidFill>
              </a:rPr>
              <a:t>Yaʽzĕr</a:t>
            </a:r>
            <a:r>
              <a:rPr lang="en-ZA" i="1" dirty="0" smtClean="0">
                <a:solidFill>
                  <a:srgbClr val="004821"/>
                </a:solidFill>
              </a:rPr>
              <a:t>, and </a:t>
            </a:r>
            <a:r>
              <a:rPr lang="en-ZA" i="1" dirty="0" err="1" smtClean="0">
                <a:solidFill>
                  <a:srgbClr val="004821"/>
                </a:solidFill>
              </a:rPr>
              <a:t>Nimrah</a:t>
            </a:r>
            <a:r>
              <a:rPr lang="en-ZA" i="1" dirty="0" smtClean="0">
                <a:solidFill>
                  <a:srgbClr val="004821"/>
                </a:solidFill>
              </a:rPr>
              <a:t>, and </a:t>
            </a:r>
            <a:r>
              <a:rPr lang="en-ZA" i="1" dirty="0" err="1" smtClean="0">
                <a:solidFill>
                  <a:srgbClr val="004821"/>
                </a:solidFill>
              </a:rPr>
              <a:t>Ḥeshbon</a:t>
            </a:r>
            <a:r>
              <a:rPr lang="en-ZA" i="1" dirty="0" smtClean="0">
                <a:solidFill>
                  <a:srgbClr val="004821"/>
                </a:solidFill>
              </a:rPr>
              <a:t>, and </a:t>
            </a:r>
            <a:r>
              <a:rPr lang="en-ZA" i="1" dirty="0" err="1" smtClean="0">
                <a:solidFill>
                  <a:srgbClr val="004821"/>
                </a:solidFill>
              </a:rPr>
              <a:t>Elʽalĕh</a:t>
            </a:r>
            <a:r>
              <a:rPr lang="en-ZA" i="1" dirty="0" smtClean="0">
                <a:solidFill>
                  <a:srgbClr val="004821"/>
                </a:solidFill>
              </a:rPr>
              <a:t>, and </a:t>
            </a:r>
            <a:r>
              <a:rPr lang="en-ZA" i="1" dirty="0" err="1" smtClean="0">
                <a:solidFill>
                  <a:srgbClr val="004821"/>
                </a:solidFill>
              </a:rPr>
              <a:t>Seḇam</a:t>
            </a:r>
            <a:r>
              <a:rPr lang="en-ZA" i="1" dirty="0" smtClean="0">
                <a:solidFill>
                  <a:srgbClr val="004821"/>
                </a:solidFill>
              </a:rPr>
              <a:t>, and </a:t>
            </a:r>
            <a:r>
              <a:rPr lang="en-ZA" i="1" dirty="0" err="1" smtClean="0">
                <a:solidFill>
                  <a:srgbClr val="004821"/>
                </a:solidFill>
              </a:rPr>
              <a:t>Neḇo</a:t>
            </a:r>
            <a:r>
              <a:rPr lang="en-ZA" i="1" dirty="0" smtClean="0">
                <a:solidFill>
                  <a:srgbClr val="004821"/>
                </a:solidFill>
              </a:rPr>
              <a:t>, and </a:t>
            </a:r>
            <a:r>
              <a:rPr lang="en-ZA" i="1" dirty="0" err="1" smtClean="0">
                <a:solidFill>
                  <a:srgbClr val="004821"/>
                </a:solidFill>
              </a:rPr>
              <a:t>Beʽon</a:t>
            </a:r>
            <a:r>
              <a:rPr lang="en-ZA" i="1" dirty="0" smtClean="0">
                <a:solidFill>
                  <a:srgbClr val="004821"/>
                </a:solidFill>
              </a:rPr>
              <a:t>, the land which </a:t>
            </a:r>
            <a:r>
              <a:rPr lang="he-IL" i="1" dirty="0" smtClean="0">
                <a:solidFill>
                  <a:srgbClr val="004821"/>
                </a:solidFill>
              </a:rPr>
              <a:t>יהוה</a:t>
            </a:r>
            <a:r>
              <a:rPr lang="en-ZA" i="1" dirty="0" smtClean="0">
                <a:solidFill>
                  <a:srgbClr val="004821"/>
                </a:solidFill>
              </a:rPr>
              <a:t> had smitten before the congregation of </a:t>
            </a:r>
            <a:r>
              <a:rPr lang="en-ZA" i="1" dirty="0" err="1" smtClean="0">
                <a:solidFill>
                  <a:srgbClr val="004821"/>
                </a:solidFill>
              </a:rPr>
              <a:t>Yisra’ĕl</a:t>
            </a:r>
            <a:r>
              <a:rPr lang="en-ZA" i="1" dirty="0" smtClean="0">
                <a:solidFill>
                  <a:srgbClr val="004821"/>
                </a:solidFill>
              </a:rPr>
              <a:t>, is a land for livestock, and your servants have livestock.” And they said, “If we have found favour in your eyes, let this land be given to your servants as a possession, and do not let us pass over the </a:t>
            </a:r>
            <a:r>
              <a:rPr lang="en-ZA" i="1" dirty="0" err="1" smtClean="0">
                <a:solidFill>
                  <a:srgbClr val="004821"/>
                </a:solidFill>
              </a:rPr>
              <a:t>Yardĕn</a:t>
            </a:r>
            <a:r>
              <a:rPr lang="en-ZA" i="1" dirty="0" smtClean="0">
                <a:solidFill>
                  <a:srgbClr val="004821"/>
                </a:solidFill>
              </a:rPr>
              <a:t>.” </a:t>
            </a:r>
            <a:r>
              <a:rPr lang="en-US" b="1" i="1" dirty="0" smtClean="0">
                <a:solidFill>
                  <a:srgbClr val="004821"/>
                </a:solidFill>
              </a:rPr>
              <a:t>(Numbers 32:1-5) </a:t>
            </a:r>
          </a:p>
          <a:p>
            <a:endParaRPr lang="en-US" dirty="0" smtClean="0"/>
          </a:p>
          <a:p>
            <a:pPr algn="ctr"/>
            <a:endParaRPr lang="en-US" b="1"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REUBEN AND GAD</a:t>
            </a:r>
            <a:endParaRPr lang="en-ZA" dirty="0"/>
          </a:p>
        </p:txBody>
      </p:sp>
      <p:sp>
        <p:nvSpPr>
          <p:cNvPr id="3" name="Content Placeholder 2"/>
          <p:cNvSpPr>
            <a:spLocks noGrp="1"/>
          </p:cNvSpPr>
          <p:nvPr>
            <p:ph idx="1"/>
          </p:nvPr>
        </p:nvSpPr>
        <p:spPr/>
        <p:txBody>
          <a:bodyPr>
            <a:noAutofit/>
          </a:bodyPr>
          <a:lstStyle/>
          <a:p>
            <a:pPr marL="182563" indent="-182563">
              <a:lnSpc>
                <a:spcPts val="2100"/>
              </a:lnSpc>
              <a:buFont typeface="Arial" pitchFamily="34" charset="0"/>
              <a:buChar char="•"/>
            </a:pPr>
            <a:r>
              <a:rPr lang="en-ZA" dirty="0" smtClean="0"/>
              <a:t>Reuben and Gad were children of Jacob born to their respective mothers, Leah and Leah’s maidservant, </a:t>
            </a:r>
            <a:r>
              <a:rPr lang="en-ZA" dirty="0" err="1" smtClean="0"/>
              <a:t>Zilpah</a:t>
            </a:r>
            <a:r>
              <a:rPr lang="en-ZA" dirty="0" smtClean="0"/>
              <a:t>. Both of them were first-borns. </a:t>
            </a:r>
          </a:p>
          <a:p>
            <a:pPr marL="182563" indent="-182563">
              <a:lnSpc>
                <a:spcPts val="2100"/>
              </a:lnSpc>
              <a:buFont typeface="Arial" pitchFamily="34" charset="0"/>
              <a:buChar char="•"/>
            </a:pPr>
            <a:r>
              <a:rPr lang="en-ZA" dirty="0" smtClean="0"/>
              <a:t>Reuben was essentially disowned as Jacob’s firstborn because he had sexual relations with one of his father’s concubines.</a:t>
            </a:r>
          </a:p>
          <a:p>
            <a:pPr marL="182563" indent="-182563">
              <a:lnSpc>
                <a:spcPts val="2100"/>
              </a:lnSpc>
              <a:buFont typeface="Arial" pitchFamily="34" charset="0"/>
              <a:buChar char="•"/>
            </a:pPr>
            <a:r>
              <a:rPr lang="en-ZA" dirty="0" smtClean="0"/>
              <a:t>Gad also was a first-born but wasn’t even the head of one of the four camps as the tribes were situated around the tabernacle. </a:t>
            </a:r>
          </a:p>
          <a:p>
            <a:pPr marL="182563" indent="-182563">
              <a:lnSpc>
                <a:spcPts val="2100"/>
              </a:lnSpc>
              <a:buFont typeface="Arial" pitchFamily="34" charset="0"/>
              <a:buChar char="•"/>
            </a:pPr>
            <a:r>
              <a:rPr lang="en-ZA" dirty="0" smtClean="0"/>
              <a:t>Both of these tribes were situated in the camp on the south side of the tabernacle, along with Simeon. </a:t>
            </a:r>
          </a:p>
          <a:p>
            <a:pPr marL="182563" indent="-182563">
              <a:lnSpc>
                <a:spcPts val="2100"/>
              </a:lnSpc>
              <a:buFont typeface="Arial" pitchFamily="34" charset="0"/>
              <a:buChar char="•"/>
            </a:pPr>
            <a:r>
              <a:rPr lang="en-ZA" dirty="0" smtClean="0"/>
              <a:t>The tribe of Simeon who endured heavy losses to their population as a result of rebellion. The remnant who remained probably did not think they were in a position to make any requests.</a:t>
            </a:r>
          </a:p>
          <a:p>
            <a:pPr marL="182563" indent="-182563">
              <a:lnSpc>
                <a:spcPts val="2100"/>
              </a:lnSpc>
              <a:buFont typeface="Arial" pitchFamily="34" charset="0"/>
              <a:buChar char="•"/>
            </a:pPr>
            <a:r>
              <a:rPr lang="en-ZA" dirty="0" smtClean="0"/>
              <a:t>It appears that these tribes were exceptionally wealthy as indicated by their large number of livestock (32:1). The Hebrew word for </a:t>
            </a:r>
            <a:r>
              <a:rPr lang="en-ZA" i="1" dirty="0" smtClean="0"/>
              <a:t>“livestock” </a:t>
            </a:r>
            <a:r>
              <a:rPr lang="en-ZA" dirty="0" smtClean="0"/>
              <a:t>is </a:t>
            </a:r>
            <a:r>
              <a:rPr lang="en-ZA" dirty="0" err="1" smtClean="0"/>
              <a:t>mikneh</a:t>
            </a:r>
            <a:r>
              <a:rPr lang="en-ZA" dirty="0" smtClean="0"/>
              <a:t> and is derived from a root which means </a:t>
            </a:r>
            <a:r>
              <a:rPr lang="en-ZA" i="1" dirty="0" smtClean="0"/>
              <a:t>“to acquire.” </a:t>
            </a:r>
            <a:r>
              <a:rPr lang="en-ZA" dirty="0" smtClean="0"/>
              <a:t>Their preference to remain behind was to put their worldly possessions ahead of the spiritual goal to enter into the Promised Land.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ZA" dirty="0" smtClean="0"/>
              <a:t>MOSHE’S ANSWERS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en-ZA" sz="2400" i="1" dirty="0" err="1" smtClean="0">
                <a:solidFill>
                  <a:srgbClr val="004821"/>
                </a:solidFill>
              </a:rPr>
              <a:t>Mosheh</a:t>
            </a:r>
            <a:r>
              <a:rPr lang="en-ZA" sz="2400" i="1" dirty="0" smtClean="0">
                <a:solidFill>
                  <a:srgbClr val="004821"/>
                </a:solidFill>
              </a:rPr>
              <a:t> said to the children of Gaḏ and to the children of </a:t>
            </a:r>
            <a:r>
              <a:rPr lang="en-ZA" sz="2400" i="1" dirty="0" err="1" smtClean="0">
                <a:solidFill>
                  <a:srgbClr val="004821"/>
                </a:solidFill>
              </a:rPr>
              <a:t>Re’uḇĕn</a:t>
            </a:r>
            <a:r>
              <a:rPr lang="en-ZA" sz="2400" i="1" dirty="0" smtClean="0">
                <a:solidFill>
                  <a:srgbClr val="004821"/>
                </a:solidFill>
              </a:rPr>
              <a:t>, “Are your brothers to go into the battle while you yourselves sit here? “Now why do you discourage the heart of the children of </a:t>
            </a:r>
            <a:r>
              <a:rPr lang="en-ZA" sz="2400" i="1" dirty="0" err="1" smtClean="0">
                <a:solidFill>
                  <a:srgbClr val="004821"/>
                </a:solidFill>
              </a:rPr>
              <a:t>Yisra’ĕl</a:t>
            </a:r>
            <a:r>
              <a:rPr lang="en-ZA" sz="2400" i="1" dirty="0" smtClean="0">
                <a:solidFill>
                  <a:srgbClr val="004821"/>
                </a:solidFill>
              </a:rPr>
              <a:t> from passing over into the land which </a:t>
            </a:r>
            <a:r>
              <a:rPr lang="he-IL" sz="2400" i="1" dirty="0" smtClean="0">
                <a:solidFill>
                  <a:srgbClr val="004821"/>
                </a:solidFill>
              </a:rPr>
              <a:t>יהוה</a:t>
            </a:r>
            <a:r>
              <a:rPr lang="en-ZA" sz="2400" i="1" dirty="0" smtClean="0">
                <a:solidFill>
                  <a:srgbClr val="004821"/>
                </a:solidFill>
              </a:rPr>
              <a:t> has given them? “Thus your fathers did when I sent them away from </a:t>
            </a:r>
            <a:r>
              <a:rPr lang="en-ZA" sz="2400" i="1" dirty="0" err="1" smtClean="0">
                <a:solidFill>
                  <a:srgbClr val="004821"/>
                </a:solidFill>
              </a:rPr>
              <a:t>Qaḏĕsh</a:t>
            </a:r>
            <a:r>
              <a:rPr lang="en-ZA" sz="2400" i="1" dirty="0" smtClean="0">
                <a:solidFill>
                  <a:srgbClr val="004821"/>
                </a:solidFill>
              </a:rPr>
              <a:t> </a:t>
            </a:r>
            <a:r>
              <a:rPr lang="en-ZA" sz="2400" i="1" dirty="0" err="1" smtClean="0">
                <a:solidFill>
                  <a:srgbClr val="004821"/>
                </a:solidFill>
              </a:rPr>
              <a:t>Barnĕa</a:t>
            </a:r>
            <a:r>
              <a:rPr lang="en-ZA" sz="2400" i="1" dirty="0" smtClean="0">
                <a:solidFill>
                  <a:srgbClr val="004821"/>
                </a:solidFill>
              </a:rPr>
              <a:t> to see the land. “For when they went up to the </a:t>
            </a:r>
            <a:r>
              <a:rPr lang="en-ZA" sz="2400" i="1" dirty="0" err="1" smtClean="0">
                <a:solidFill>
                  <a:srgbClr val="004821"/>
                </a:solidFill>
              </a:rPr>
              <a:t>wadi</a:t>
            </a:r>
            <a:r>
              <a:rPr lang="en-ZA" sz="2400" i="1" dirty="0" smtClean="0">
                <a:solidFill>
                  <a:srgbClr val="004821"/>
                </a:solidFill>
              </a:rPr>
              <a:t> Eshkol and saw the land, they discouraged the heart of the children of </a:t>
            </a:r>
            <a:r>
              <a:rPr lang="en-ZA" sz="2400" i="1" dirty="0" err="1" smtClean="0">
                <a:solidFill>
                  <a:srgbClr val="004821"/>
                </a:solidFill>
              </a:rPr>
              <a:t>Yisra’ĕl</a:t>
            </a:r>
            <a:r>
              <a:rPr lang="en-ZA" sz="2400" i="1" dirty="0" smtClean="0">
                <a:solidFill>
                  <a:srgbClr val="004821"/>
                </a:solidFill>
              </a:rPr>
              <a:t>, so that they did not go into the land which </a:t>
            </a:r>
            <a:r>
              <a:rPr lang="he-IL" sz="2400" i="1" dirty="0" smtClean="0">
                <a:solidFill>
                  <a:srgbClr val="004821"/>
                </a:solidFill>
              </a:rPr>
              <a:t>יהוה</a:t>
            </a:r>
            <a:r>
              <a:rPr lang="en-ZA" sz="2400" i="1" dirty="0" smtClean="0">
                <a:solidFill>
                  <a:srgbClr val="004821"/>
                </a:solidFill>
              </a:rPr>
              <a:t> had given them. “Then the displeasure of </a:t>
            </a:r>
            <a:r>
              <a:rPr lang="he-IL" sz="2400" i="1" dirty="0" smtClean="0">
                <a:solidFill>
                  <a:srgbClr val="004821"/>
                </a:solidFill>
              </a:rPr>
              <a:t>יהוה</a:t>
            </a:r>
            <a:r>
              <a:rPr lang="en-ZA" sz="2400" i="1" dirty="0" smtClean="0">
                <a:solidFill>
                  <a:srgbClr val="004821"/>
                </a:solidFill>
              </a:rPr>
              <a:t> burned on that day, and He swore an oath, saying, ‘Not one of the men who came up from </a:t>
            </a:r>
            <a:r>
              <a:rPr lang="en-ZA" sz="2400" i="1" dirty="0" err="1" smtClean="0">
                <a:solidFill>
                  <a:srgbClr val="004821"/>
                </a:solidFill>
              </a:rPr>
              <a:t>Mitsrayim</a:t>
            </a:r>
            <a:r>
              <a:rPr lang="en-ZA" sz="2400" i="1" dirty="0" smtClean="0">
                <a:solidFill>
                  <a:srgbClr val="004821"/>
                </a:solidFill>
              </a:rPr>
              <a:t>, from twenty years old and above, is to see the land of which I swore to </a:t>
            </a:r>
            <a:r>
              <a:rPr lang="en-ZA" sz="2400" i="1" dirty="0" err="1" smtClean="0">
                <a:solidFill>
                  <a:srgbClr val="004821"/>
                </a:solidFill>
              </a:rPr>
              <a:t>Aḇraham</a:t>
            </a:r>
            <a:r>
              <a:rPr lang="en-ZA" sz="2400" i="1" dirty="0" smtClean="0">
                <a:solidFill>
                  <a:srgbClr val="004821"/>
                </a:solidFill>
              </a:rPr>
              <a:t>, </a:t>
            </a:r>
            <a:r>
              <a:rPr lang="en-ZA" sz="2400" i="1" dirty="0" err="1" smtClean="0">
                <a:solidFill>
                  <a:srgbClr val="004821"/>
                </a:solidFill>
              </a:rPr>
              <a:t>Yitsḥaq</a:t>
            </a:r>
            <a:r>
              <a:rPr lang="en-ZA" sz="2400" i="1" dirty="0" smtClean="0">
                <a:solidFill>
                  <a:srgbClr val="004821"/>
                </a:solidFill>
              </a:rPr>
              <a:t>, and </a:t>
            </a:r>
            <a:r>
              <a:rPr lang="en-ZA" sz="2400" i="1" dirty="0" err="1" smtClean="0">
                <a:solidFill>
                  <a:srgbClr val="004821"/>
                </a:solidFill>
              </a:rPr>
              <a:t>Yaʽaqob</a:t>
            </a:r>
            <a:r>
              <a:rPr lang="en-ZA" sz="2400" i="1" dirty="0" smtClean="0">
                <a:solidFill>
                  <a:srgbClr val="004821"/>
                </a:solidFill>
              </a:rPr>
              <a:t>̱, because they did not follow Me completely, except </a:t>
            </a:r>
            <a:r>
              <a:rPr lang="en-ZA" sz="2400" i="1" dirty="0" err="1" smtClean="0">
                <a:solidFill>
                  <a:srgbClr val="004821"/>
                </a:solidFill>
              </a:rPr>
              <a:t>Kalĕb</a:t>
            </a:r>
            <a:r>
              <a:rPr lang="en-ZA" sz="2400" i="1" dirty="0" smtClean="0">
                <a:solidFill>
                  <a:srgbClr val="004821"/>
                </a:solidFill>
              </a:rPr>
              <a:t>̱ son of </a:t>
            </a:r>
            <a:r>
              <a:rPr lang="en-ZA" sz="2400" i="1" dirty="0" err="1" smtClean="0">
                <a:solidFill>
                  <a:srgbClr val="004821"/>
                </a:solidFill>
              </a:rPr>
              <a:t>Yephunneh</a:t>
            </a:r>
            <a:r>
              <a:rPr lang="en-ZA" sz="2400" i="1" dirty="0" smtClean="0">
                <a:solidFill>
                  <a:srgbClr val="004821"/>
                </a:solidFill>
              </a:rPr>
              <a:t>, the </a:t>
            </a:r>
            <a:r>
              <a:rPr lang="en-ZA" sz="2400" i="1" dirty="0" err="1" smtClean="0">
                <a:solidFill>
                  <a:srgbClr val="004821"/>
                </a:solidFill>
              </a:rPr>
              <a:t>Qenizzite</a:t>
            </a:r>
            <a:r>
              <a:rPr lang="en-ZA" sz="2400" i="1" dirty="0" smtClean="0">
                <a:solidFill>
                  <a:srgbClr val="004821"/>
                </a:solidFill>
              </a:rPr>
              <a:t>, and </a:t>
            </a:r>
            <a:r>
              <a:rPr lang="en-ZA" sz="2400" i="1" dirty="0" err="1" smtClean="0">
                <a:solidFill>
                  <a:srgbClr val="004821"/>
                </a:solidFill>
              </a:rPr>
              <a:t>Yehoshua</a:t>
            </a:r>
            <a:r>
              <a:rPr lang="en-ZA" sz="2400" i="1" dirty="0" smtClean="0">
                <a:solidFill>
                  <a:srgbClr val="004821"/>
                </a:solidFill>
              </a:rPr>
              <a:t> son of Nun, for they have followed </a:t>
            </a:r>
            <a:r>
              <a:rPr lang="he-IL" sz="2400" i="1" dirty="0" smtClean="0">
                <a:solidFill>
                  <a:srgbClr val="004821"/>
                </a:solidFill>
              </a:rPr>
              <a:t>יהוה</a:t>
            </a:r>
            <a:r>
              <a:rPr lang="en-ZA" sz="2400" i="1" dirty="0" smtClean="0">
                <a:solidFill>
                  <a:srgbClr val="004821"/>
                </a:solidFill>
              </a:rPr>
              <a:t> completely.’ “So the displeasure of </a:t>
            </a:r>
            <a:r>
              <a:rPr lang="he-IL" sz="2400" i="1" dirty="0" smtClean="0">
                <a:solidFill>
                  <a:srgbClr val="004821"/>
                </a:solidFill>
              </a:rPr>
              <a:t>יהוה</a:t>
            </a:r>
            <a:r>
              <a:rPr lang="en-ZA" sz="2400" i="1" dirty="0" smtClean="0">
                <a:solidFill>
                  <a:srgbClr val="004821"/>
                </a:solidFill>
              </a:rPr>
              <a:t> burned against </a:t>
            </a:r>
            <a:r>
              <a:rPr lang="en-ZA" sz="2400" i="1" dirty="0" err="1" smtClean="0">
                <a:solidFill>
                  <a:srgbClr val="004821"/>
                </a:solidFill>
              </a:rPr>
              <a:t>Yisra’ĕl</a:t>
            </a:r>
            <a:r>
              <a:rPr lang="en-ZA" sz="2400" i="1" dirty="0" smtClean="0">
                <a:solidFill>
                  <a:srgbClr val="004821"/>
                </a:solidFill>
              </a:rPr>
              <a:t>, and He made them wander in the wilderness forty years, until all the generation that had done evil in the eyes of </a:t>
            </a:r>
            <a:r>
              <a:rPr lang="he-IL" sz="2400" i="1" dirty="0" smtClean="0">
                <a:solidFill>
                  <a:srgbClr val="004821"/>
                </a:solidFill>
              </a:rPr>
              <a:t>יהוה</a:t>
            </a:r>
            <a:r>
              <a:rPr lang="en-ZA" sz="2400" i="1" dirty="0" smtClean="0">
                <a:solidFill>
                  <a:srgbClr val="004821"/>
                </a:solidFill>
              </a:rPr>
              <a:t> was destroyed. “And see, you have risen in your father’s place, an increase of men, sinners, to add still more the burning displeasure of </a:t>
            </a:r>
            <a:r>
              <a:rPr lang="he-IL" sz="2400" i="1" dirty="0" smtClean="0">
                <a:solidFill>
                  <a:srgbClr val="004821"/>
                </a:solidFill>
              </a:rPr>
              <a:t>יהוה</a:t>
            </a:r>
            <a:r>
              <a:rPr lang="en-US" sz="2400" i="1" dirty="0" smtClean="0">
                <a:solidFill>
                  <a:srgbClr val="004821"/>
                </a:solidFill>
              </a:rPr>
              <a:t> against </a:t>
            </a:r>
            <a:r>
              <a:rPr lang="en-US" sz="2400" i="1" dirty="0" err="1" smtClean="0">
                <a:solidFill>
                  <a:srgbClr val="004821"/>
                </a:solidFill>
              </a:rPr>
              <a:t>Yisra’ĕl</a:t>
            </a:r>
            <a:r>
              <a:rPr lang="en-US" sz="2400" i="1" dirty="0" smtClean="0">
                <a:solidFill>
                  <a:srgbClr val="004821"/>
                </a:solidFill>
              </a:rPr>
              <a:t>. </a:t>
            </a:r>
            <a:r>
              <a:rPr lang="en-US" sz="2400" b="1" i="1" dirty="0" smtClean="0">
                <a:solidFill>
                  <a:srgbClr val="004821"/>
                </a:solidFill>
              </a:rPr>
              <a:t>(Numbers 32:6-14)</a:t>
            </a:r>
          </a:p>
          <a:p>
            <a:endParaRPr lang="en-US"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MATOT – “</a:t>
            </a:r>
            <a:r>
              <a:rPr lang="en-US" i="1" dirty="0" smtClean="0"/>
              <a:t>TRIBES</a:t>
            </a:r>
            <a:r>
              <a:rPr lang="en-US" dirty="0" smtClean="0"/>
              <a:t>” </a:t>
            </a:r>
            <a:endParaRPr lang="en-ZA" dirty="0"/>
          </a:p>
        </p:txBody>
      </p:sp>
      <p:sp>
        <p:nvSpPr>
          <p:cNvPr id="5" name="Subtitle 4"/>
          <p:cNvSpPr>
            <a:spLocks noGrp="1"/>
          </p:cNvSpPr>
          <p:nvPr>
            <p:ph type="subTitle" idx="1"/>
          </p:nvPr>
        </p:nvSpPr>
        <p:spPr>
          <a:xfrm>
            <a:off x="323528" y="5085184"/>
            <a:ext cx="8496944" cy="1296144"/>
          </a:xfrm>
        </p:spPr>
        <p:txBody>
          <a:bodyPr>
            <a:noAutofit/>
          </a:bodyPr>
          <a:lstStyle/>
          <a:p>
            <a:pPr>
              <a:lnSpc>
                <a:spcPts val="2300"/>
              </a:lnSpc>
            </a:pPr>
            <a:r>
              <a:rPr lang="en-ZA" sz="2400" b="1" dirty="0" smtClean="0"/>
              <a:t>TORAH: </a:t>
            </a:r>
            <a:r>
              <a:rPr lang="en-ZA" sz="2400" b="0" dirty="0" smtClean="0"/>
              <a:t>Numbers 30:1-32:42</a:t>
            </a:r>
          </a:p>
          <a:p>
            <a:pPr>
              <a:lnSpc>
                <a:spcPts val="2300"/>
              </a:lnSpc>
            </a:pPr>
            <a:r>
              <a:rPr lang="en-ZA" sz="2400" b="1" dirty="0" smtClean="0"/>
              <a:t>HAFTORAH:</a:t>
            </a:r>
            <a:r>
              <a:rPr lang="en-ZA" sz="2400" b="0" dirty="0" smtClean="0"/>
              <a:t> Jeremiah 1:1–2:3</a:t>
            </a:r>
          </a:p>
          <a:p>
            <a:pPr>
              <a:lnSpc>
                <a:spcPts val="2300"/>
              </a:lnSpc>
            </a:pPr>
            <a:r>
              <a:rPr lang="en-ZA" sz="2400" dirty="0" smtClean="0"/>
              <a:t>B’RIT CHADASHAH: </a:t>
            </a:r>
            <a:r>
              <a:rPr lang="en-ZA" sz="2400" b="0" dirty="0" smtClean="0"/>
              <a:t>Matthew 5:33–37; Philippians 3:12-16;</a:t>
            </a:r>
          </a:p>
          <a:p>
            <a:pPr>
              <a:lnSpc>
                <a:spcPts val="2300"/>
              </a:lnSpc>
            </a:pPr>
            <a:r>
              <a:rPr lang="en-ZA" sz="1800" i="1" dirty="0" smtClean="0">
                <a:solidFill>
                  <a:schemeClr val="accent6">
                    <a:lumMod val="50000"/>
                  </a:schemeClr>
                </a:solidFill>
              </a:rPr>
              <a:t>All references: The Scripture 1998+ unless otherwise noted</a:t>
            </a:r>
            <a:endParaRPr lang="en-ZA" sz="1600" dirty="0" smtClean="0"/>
          </a:p>
          <a:p>
            <a:pPr>
              <a:lnSpc>
                <a:spcPts val="2300"/>
              </a:lnSpc>
            </a:pPr>
            <a:r>
              <a:rPr lang="en-ZA" sz="2400" b="0" dirty="0" smtClean="0"/>
              <a:t> </a:t>
            </a:r>
          </a:p>
          <a:p>
            <a:r>
              <a:rPr lang="en-ZA" sz="2800" dirty="0" smtClean="0"/>
              <a:t/>
            </a:r>
            <a:br>
              <a:rPr lang="en-ZA" sz="2800" dirty="0" smtClean="0"/>
            </a:br>
            <a:endParaRPr lang="en-ZA" sz="2800" dirty="0"/>
          </a:p>
        </p:txBody>
      </p:sp>
      <p:pic>
        <p:nvPicPr>
          <p:cNvPr id="6" name="Picture 5" descr="Encampment_of_Israelites,_Mount_Sinai.jpg"/>
          <p:cNvPicPr>
            <a:picLocks noChangeAspect="1"/>
          </p:cNvPicPr>
          <p:nvPr/>
        </p:nvPicPr>
        <p:blipFill>
          <a:blip r:embed="rId2" cstate="print"/>
          <a:stretch>
            <a:fillRect/>
          </a:stretch>
        </p:blipFill>
        <p:spPr>
          <a:xfrm>
            <a:off x="1691680" y="1340768"/>
            <a:ext cx="5783653" cy="352839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RESPONSE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“For if you turn away from following Him, He shall once again leave them in the wilderness, and you shall destroy all these people.” </a:t>
            </a:r>
            <a:r>
              <a:rPr lang="en-ZA" b="1" i="1" dirty="0" smtClean="0">
                <a:solidFill>
                  <a:srgbClr val="004821"/>
                </a:solidFill>
              </a:rPr>
              <a:t>(Numbers 32:15)</a:t>
            </a:r>
          </a:p>
          <a:p>
            <a:pPr>
              <a:lnSpc>
                <a:spcPts val="2300"/>
              </a:lnSpc>
            </a:pPr>
            <a:r>
              <a:rPr lang="en-ZA" dirty="0" smtClean="0"/>
              <a:t>Moses feared that the people would become discouraged. Moses was also concerned about the nation’s unity. Part of the body would be broken off because of the priority of their material possessions. Is this decision of priorities also one we may have to make?</a:t>
            </a:r>
          </a:p>
          <a:p>
            <a:pPr>
              <a:lnSpc>
                <a:spcPts val="2300"/>
              </a:lnSpc>
            </a:pPr>
            <a:r>
              <a:rPr lang="en-ZA" dirty="0" smtClean="0"/>
              <a:t>Reuben and Gad respond to Moses’ anger with the following:</a:t>
            </a:r>
          </a:p>
          <a:p>
            <a:pPr algn="ctr">
              <a:lnSpc>
                <a:spcPts val="2300"/>
              </a:lnSpc>
            </a:pPr>
            <a:r>
              <a:rPr lang="en-ZA" i="1" dirty="0" smtClean="0">
                <a:solidFill>
                  <a:srgbClr val="004821"/>
                </a:solidFill>
              </a:rPr>
              <a:t>Then they came near to him and said, “Let us build sheep-enclosures here for our livestock, and cities for our little ones, but let us ourselves be armed, hastening before the children of </a:t>
            </a:r>
            <a:r>
              <a:rPr lang="en-ZA" i="1" dirty="0" err="1" smtClean="0">
                <a:solidFill>
                  <a:srgbClr val="004821"/>
                </a:solidFill>
              </a:rPr>
              <a:t>Yisra’ĕl</a:t>
            </a:r>
            <a:r>
              <a:rPr lang="en-ZA" i="1" dirty="0" smtClean="0">
                <a:solidFill>
                  <a:srgbClr val="004821"/>
                </a:solidFill>
              </a:rPr>
              <a:t> until we have brought them to their place. And our little ones shall dwell in the walled cities because of the inhabitants of the land. “We shall not return to our homes until every one of the children of </a:t>
            </a:r>
            <a:r>
              <a:rPr lang="en-ZA" i="1" dirty="0" err="1" smtClean="0">
                <a:solidFill>
                  <a:srgbClr val="004821"/>
                </a:solidFill>
              </a:rPr>
              <a:t>Yisra’ĕl</a:t>
            </a:r>
            <a:r>
              <a:rPr lang="en-ZA" i="1" dirty="0" smtClean="0">
                <a:solidFill>
                  <a:srgbClr val="004821"/>
                </a:solidFill>
              </a:rPr>
              <a:t> has received his inheritance. “For we shall not inherit with them on the other side of the </a:t>
            </a:r>
            <a:r>
              <a:rPr lang="en-ZA" i="1" dirty="0" err="1" smtClean="0">
                <a:solidFill>
                  <a:srgbClr val="004821"/>
                </a:solidFill>
              </a:rPr>
              <a:t>Yardĕn</a:t>
            </a:r>
            <a:r>
              <a:rPr lang="en-ZA" i="1" dirty="0" smtClean="0">
                <a:solidFill>
                  <a:srgbClr val="004821"/>
                </a:solidFill>
              </a:rPr>
              <a:t> and beyond, because our inheritance has fallen to us on this eastern side of the </a:t>
            </a:r>
            <a:r>
              <a:rPr lang="en-ZA" i="1" dirty="0" err="1" smtClean="0">
                <a:solidFill>
                  <a:srgbClr val="004821"/>
                </a:solidFill>
              </a:rPr>
              <a:t>Yardĕn</a:t>
            </a:r>
            <a:r>
              <a:rPr lang="en-ZA" i="1" dirty="0" smtClean="0">
                <a:solidFill>
                  <a:srgbClr val="004821"/>
                </a:solidFill>
              </a:rPr>
              <a:t>.” </a:t>
            </a:r>
            <a:r>
              <a:rPr lang="en-ZA" b="1" i="1" dirty="0" smtClean="0">
                <a:solidFill>
                  <a:srgbClr val="004821"/>
                </a:solidFill>
              </a:rPr>
              <a:t>(Numbers 32:16-19)</a:t>
            </a:r>
          </a:p>
          <a:p>
            <a:pPr>
              <a:lnSpc>
                <a:spcPts val="23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RESPONSE</a:t>
            </a:r>
            <a:endParaRPr lang="en-ZA" dirty="0"/>
          </a:p>
        </p:txBody>
      </p:sp>
      <p:sp>
        <p:nvSpPr>
          <p:cNvPr id="3" name="Content Placeholder 2"/>
          <p:cNvSpPr>
            <a:spLocks noGrp="1"/>
          </p:cNvSpPr>
          <p:nvPr>
            <p:ph idx="1"/>
          </p:nvPr>
        </p:nvSpPr>
        <p:spPr/>
        <p:txBody>
          <a:bodyPr>
            <a:noAutofit/>
          </a:bodyPr>
          <a:lstStyle/>
          <a:p>
            <a:pPr>
              <a:lnSpc>
                <a:spcPts val="2100"/>
              </a:lnSpc>
            </a:pPr>
            <a:r>
              <a:rPr lang="en-ZA" b="0" dirty="0" smtClean="0"/>
              <a:t>In Moses’ response to their proposal, he made a few changes:</a:t>
            </a:r>
          </a:p>
          <a:p>
            <a:pPr algn="ctr"/>
            <a:r>
              <a:rPr lang="en-ZA" i="1" dirty="0" smtClean="0">
                <a:solidFill>
                  <a:srgbClr val="004821"/>
                </a:solidFill>
              </a:rPr>
              <a:t>... if you arm yourselves before </a:t>
            </a:r>
            <a:r>
              <a:rPr lang="he-IL" i="1" dirty="0" smtClean="0">
                <a:solidFill>
                  <a:srgbClr val="004821"/>
                </a:solidFill>
              </a:rPr>
              <a:t>יהוה</a:t>
            </a:r>
            <a:r>
              <a:rPr lang="en-ZA" i="1" dirty="0" smtClean="0">
                <a:solidFill>
                  <a:srgbClr val="004821"/>
                </a:solidFill>
              </a:rPr>
              <a:t> for battle, and all your armed ones pass over the </a:t>
            </a:r>
            <a:r>
              <a:rPr lang="en-ZA" i="1" dirty="0" err="1" smtClean="0">
                <a:solidFill>
                  <a:srgbClr val="004821"/>
                </a:solidFill>
              </a:rPr>
              <a:t>Yardĕn</a:t>
            </a:r>
            <a:r>
              <a:rPr lang="en-ZA" i="1" dirty="0" smtClean="0">
                <a:solidFill>
                  <a:srgbClr val="004821"/>
                </a:solidFill>
              </a:rPr>
              <a:t> before </a:t>
            </a:r>
            <a:r>
              <a:rPr lang="he-IL" i="1" dirty="0" smtClean="0">
                <a:solidFill>
                  <a:srgbClr val="004821"/>
                </a:solidFill>
              </a:rPr>
              <a:t>יהוה</a:t>
            </a:r>
            <a:r>
              <a:rPr lang="en-ZA" i="1" dirty="0" smtClean="0">
                <a:solidFill>
                  <a:srgbClr val="004821"/>
                </a:solidFill>
              </a:rPr>
              <a:t> until He has driven out His enemies from before Him, and the land has been subdued before </a:t>
            </a:r>
            <a:r>
              <a:rPr lang="he-IL" i="1" dirty="0" smtClean="0">
                <a:solidFill>
                  <a:srgbClr val="004821"/>
                </a:solidFill>
              </a:rPr>
              <a:t>יהוה</a:t>
            </a:r>
            <a:r>
              <a:rPr lang="en-ZA" i="1" dirty="0" smtClean="0">
                <a:solidFill>
                  <a:srgbClr val="004821"/>
                </a:solidFill>
              </a:rPr>
              <a:t>, then afterward you shall return, and be guiltless before </a:t>
            </a:r>
            <a:r>
              <a:rPr lang="he-IL" i="1" dirty="0" smtClean="0">
                <a:solidFill>
                  <a:srgbClr val="004821"/>
                </a:solidFill>
              </a:rPr>
              <a:t>יהוה</a:t>
            </a:r>
            <a:r>
              <a:rPr lang="en-ZA" i="1" dirty="0" smtClean="0">
                <a:solidFill>
                  <a:srgbClr val="004821"/>
                </a:solidFill>
              </a:rPr>
              <a:t> and before </a:t>
            </a:r>
            <a:r>
              <a:rPr lang="en-ZA" i="1" dirty="0" err="1" smtClean="0">
                <a:solidFill>
                  <a:srgbClr val="004821"/>
                </a:solidFill>
              </a:rPr>
              <a:t>Yisra’ĕl</a:t>
            </a:r>
            <a:r>
              <a:rPr lang="en-ZA" i="1" dirty="0" smtClean="0">
                <a:solidFill>
                  <a:srgbClr val="004821"/>
                </a:solidFill>
              </a:rPr>
              <a:t>. And this land shall be your possession before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(Numbers 32:20-22)</a:t>
            </a:r>
          </a:p>
          <a:p>
            <a:pPr marL="182563" indent="-182563">
              <a:buFont typeface="Arial" pitchFamily="34" charset="0"/>
              <a:buChar char="•"/>
            </a:pPr>
            <a:r>
              <a:rPr lang="en-ZA" b="0" dirty="0" smtClean="0"/>
              <a:t>Moses exchanges “</a:t>
            </a:r>
            <a:r>
              <a:rPr lang="en-ZA" i="1" dirty="0" smtClean="0">
                <a:solidFill>
                  <a:srgbClr val="004821"/>
                </a:solidFill>
              </a:rPr>
              <a:t>arm yourselves before </a:t>
            </a:r>
            <a:r>
              <a:rPr lang="he-IL" i="1" dirty="0" smtClean="0">
                <a:solidFill>
                  <a:srgbClr val="004821"/>
                </a:solidFill>
              </a:rPr>
              <a:t>יהוה</a:t>
            </a:r>
            <a:r>
              <a:rPr lang="en-ZA" i="1" dirty="0" smtClean="0">
                <a:solidFill>
                  <a:srgbClr val="004821"/>
                </a:solidFill>
              </a:rPr>
              <a:t> “ </a:t>
            </a:r>
            <a:r>
              <a:rPr lang="en-ZA" b="0" dirty="0" smtClean="0"/>
              <a:t>for </a:t>
            </a:r>
            <a:r>
              <a:rPr lang="en-ZA" b="0" i="1" dirty="0" smtClean="0">
                <a:solidFill>
                  <a:srgbClr val="004821"/>
                </a:solidFill>
              </a:rPr>
              <a:t>“</a:t>
            </a:r>
            <a:r>
              <a:rPr lang="en-ZA" i="1" dirty="0" smtClean="0">
                <a:solidFill>
                  <a:srgbClr val="004821"/>
                </a:solidFill>
              </a:rPr>
              <a:t>hastening before the children of </a:t>
            </a:r>
            <a:r>
              <a:rPr lang="en-ZA" i="1" dirty="0" err="1" smtClean="0">
                <a:solidFill>
                  <a:srgbClr val="004821"/>
                </a:solidFill>
              </a:rPr>
              <a:t>Yisra’ĕl</a:t>
            </a:r>
            <a:r>
              <a:rPr lang="en-ZA" i="1" dirty="0" smtClean="0">
                <a:solidFill>
                  <a:srgbClr val="004821"/>
                </a:solidFill>
              </a:rPr>
              <a:t>” (Numbers 32:17)</a:t>
            </a:r>
          </a:p>
          <a:p>
            <a:pPr marL="179388" indent="-179388">
              <a:lnSpc>
                <a:spcPts val="2100"/>
              </a:lnSpc>
              <a:buFont typeface="Arial" pitchFamily="34" charset="0"/>
              <a:buChar char="•"/>
            </a:pPr>
            <a:r>
              <a:rPr lang="en-ZA" b="0" dirty="0" smtClean="0"/>
              <a:t>Moses attempts to bring their focus back to spiritual goals as opposed to their wealth a goal that took them 40 years.</a:t>
            </a:r>
          </a:p>
          <a:p>
            <a:pPr marL="179388" indent="-179388">
              <a:lnSpc>
                <a:spcPts val="2100"/>
              </a:lnSpc>
              <a:buFont typeface="Arial" pitchFamily="34" charset="0"/>
              <a:buChar char="•"/>
            </a:pPr>
            <a:r>
              <a:rPr lang="en-ZA" dirty="0" smtClean="0"/>
              <a:t>Moses emphasizes </a:t>
            </a:r>
            <a:r>
              <a:rPr lang="en-ZA" i="1" dirty="0" smtClean="0">
                <a:solidFill>
                  <a:srgbClr val="004821"/>
                </a:solidFill>
              </a:rPr>
              <a:t>“before </a:t>
            </a:r>
            <a:r>
              <a:rPr lang="he-IL" i="1" dirty="0" smtClean="0">
                <a:solidFill>
                  <a:srgbClr val="004821"/>
                </a:solidFill>
              </a:rPr>
              <a:t>יהוה </a:t>
            </a:r>
            <a:r>
              <a:rPr lang="en-ZA" i="1" dirty="0" smtClean="0">
                <a:solidFill>
                  <a:srgbClr val="004821"/>
                </a:solidFill>
              </a:rPr>
              <a:t>” </a:t>
            </a:r>
            <a:r>
              <a:rPr lang="en-ZA" dirty="0" smtClean="0"/>
              <a:t>four more times to make his point in </a:t>
            </a:r>
            <a:r>
              <a:rPr lang="en-US" b="1" i="1" dirty="0" smtClean="0">
                <a:solidFill>
                  <a:srgbClr val="004821"/>
                </a:solidFill>
              </a:rPr>
              <a:t>Numbers 32:21-22</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REBUKE</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“Build cities for your little ones and enclosures for your sheep, and do what you have promised.” </a:t>
            </a:r>
            <a:r>
              <a:rPr lang="en-ZA" b="1" i="1" dirty="0" smtClean="0">
                <a:solidFill>
                  <a:srgbClr val="004821"/>
                </a:solidFill>
              </a:rPr>
              <a:t>(Numbers 32:24)</a:t>
            </a:r>
          </a:p>
          <a:p>
            <a:pPr marL="182563" indent="-182563">
              <a:buFont typeface="Arial" pitchFamily="34" charset="0"/>
              <a:buChar char="•"/>
            </a:pPr>
            <a:r>
              <a:rPr lang="en-ZA" dirty="0" smtClean="0"/>
              <a:t> In contrast to the sons of Reuben and Gad who mention their sheep first and the building of the cities for their little ones second, Moses reverses the order</a:t>
            </a:r>
          </a:p>
          <a:p>
            <a:pPr marL="182563" indent="-182563">
              <a:buFont typeface="Arial" pitchFamily="34" charset="0"/>
              <a:buChar char="•"/>
            </a:pPr>
            <a:r>
              <a:rPr lang="en-ZA" dirty="0" smtClean="0"/>
              <a:t>Moses emphasizes the priority of their children</a:t>
            </a:r>
          </a:p>
          <a:p>
            <a:pPr marL="182563" indent="-182563">
              <a:buFont typeface="Arial" pitchFamily="34" charset="0"/>
              <a:buChar char="•"/>
            </a:pPr>
            <a:r>
              <a:rPr lang="en-ZA" dirty="0" smtClean="0"/>
              <a:t>Moses reminds them to keep their vows. </a:t>
            </a:r>
          </a:p>
          <a:p>
            <a:r>
              <a:rPr lang="en-ZA" dirty="0" smtClean="0"/>
              <a:t>The sons of Reuben and Gad seem to accept Moses’ rebuke as in their response to Moses they reverse the children and flocks and mention that they will go to war before </a:t>
            </a:r>
            <a:r>
              <a:rPr lang="he-IL" dirty="0" smtClean="0"/>
              <a:t>יהוה </a:t>
            </a:r>
            <a:r>
              <a:rPr lang="en-ZA" dirty="0" smtClean="0"/>
              <a:t>:</a:t>
            </a:r>
          </a:p>
          <a:p>
            <a:pPr algn="ctr"/>
            <a:r>
              <a:rPr lang="en-ZA" i="1" dirty="0" smtClean="0">
                <a:solidFill>
                  <a:srgbClr val="004821"/>
                </a:solidFill>
              </a:rPr>
              <a:t>And the children of Gaḏ and the children of </a:t>
            </a:r>
            <a:r>
              <a:rPr lang="en-ZA" i="1" dirty="0" err="1" smtClean="0">
                <a:solidFill>
                  <a:srgbClr val="004821"/>
                </a:solidFill>
              </a:rPr>
              <a:t>Re’uḇĕn</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“Your servants are going to do as my master commands. “Our little ones, our wives, our flocks, and all our livestock are going to be there in the cities of </a:t>
            </a:r>
            <a:r>
              <a:rPr lang="en-ZA" i="1" dirty="0" err="1" smtClean="0">
                <a:solidFill>
                  <a:srgbClr val="004821"/>
                </a:solidFill>
              </a:rPr>
              <a:t>Gilʽad</a:t>
            </a:r>
            <a:r>
              <a:rPr lang="en-ZA" i="1" dirty="0" smtClean="0">
                <a:solidFill>
                  <a:srgbClr val="004821"/>
                </a:solidFill>
              </a:rPr>
              <a:t>̱, but your servants are passing over, every armed one of the army, before </a:t>
            </a:r>
            <a:r>
              <a:rPr lang="he-IL" i="1" dirty="0" smtClean="0">
                <a:solidFill>
                  <a:srgbClr val="004821"/>
                </a:solidFill>
              </a:rPr>
              <a:t>יהוה</a:t>
            </a:r>
            <a:r>
              <a:rPr lang="en-ZA" i="1" dirty="0" smtClean="0">
                <a:solidFill>
                  <a:srgbClr val="004821"/>
                </a:solidFill>
              </a:rPr>
              <a:t>, to battle, as my master says.” </a:t>
            </a:r>
            <a:r>
              <a:rPr lang="en-US" b="1" i="1" dirty="0" smtClean="0">
                <a:solidFill>
                  <a:srgbClr val="004821"/>
                </a:solidFill>
              </a:rPr>
              <a:t>(Numbers 32:25-27)</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MANASSEH</a:t>
            </a:r>
            <a:endParaRPr lang="en-ZA" dirty="0"/>
          </a:p>
        </p:txBody>
      </p:sp>
      <p:sp>
        <p:nvSpPr>
          <p:cNvPr id="3" name="Content Placeholder 2"/>
          <p:cNvSpPr>
            <a:spLocks noGrp="1"/>
          </p:cNvSpPr>
          <p:nvPr>
            <p:ph idx="1"/>
          </p:nvPr>
        </p:nvSpPr>
        <p:spPr/>
        <p:txBody>
          <a:bodyPr>
            <a:normAutofit lnSpcReduction="10000"/>
          </a:bodyPr>
          <a:lstStyle/>
          <a:p>
            <a:r>
              <a:rPr lang="en-ZA" dirty="0" smtClean="0"/>
              <a:t> Moses accepts their conditions and assigns them the land they requested. However, he also gives land to half the tribe of Manasseh who seem to appear out of nowhere:</a:t>
            </a:r>
          </a:p>
          <a:p>
            <a:pPr algn="ctr"/>
            <a:r>
              <a:rPr lang="en-ZA" i="1" dirty="0" smtClean="0">
                <a:solidFill>
                  <a:srgbClr val="004821"/>
                </a:solidFill>
              </a:rPr>
              <a:t>So </a:t>
            </a:r>
            <a:r>
              <a:rPr lang="en-ZA" i="1" dirty="0" err="1" smtClean="0">
                <a:solidFill>
                  <a:srgbClr val="004821"/>
                </a:solidFill>
              </a:rPr>
              <a:t>Mosheh</a:t>
            </a:r>
            <a:r>
              <a:rPr lang="en-ZA" i="1" dirty="0" smtClean="0">
                <a:solidFill>
                  <a:srgbClr val="004821"/>
                </a:solidFill>
              </a:rPr>
              <a:t> gave to the children of Gaḏ, to the children of </a:t>
            </a:r>
            <a:r>
              <a:rPr lang="en-ZA" i="1" dirty="0" err="1" smtClean="0">
                <a:solidFill>
                  <a:srgbClr val="004821"/>
                </a:solidFill>
              </a:rPr>
              <a:t>Re’uḇĕn</a:t>
            </a:r>
            <a:r>
              <a:rPr lang="en-ZA" i="1" dirty="0" smtClean="0">
                <a:solidFill>
                  <a:srgbClr val="004821"/>
                </a:solidFill>
              </a:rPr>
              <a:t>, and to half the tribe of </a:t>
            </a:r>
            <a:r>
              <a:rPr lang="en-ZA" i="1" dirty="0" err="1" smtClean="0">
                <a:solidFill>
                  <a:srgbClr val="004821"/>
                </a:solidFill>
              </a:rPr>
              <a:t>Menashsheh</a:t>
            </a:r>
            <a:r>
              <a:rPr lang="en-ZA" i="1" dirty="0" smtClean="0">
                <a:solidFill>
                  <a:srgbClr val="004821"/>
                </a:solidFill>
              </a:rPr>
              <a:t>, son of </a:t>
            </a:r>
            <a:r>
              <a:rPr lang="en-ZA" i="1" dirty="0" err="1" smtClean="0">
                <a:solidFill>
                  <a:srgbClr val="004821"/>
                </a:solidFill>
              </a:rPr>
              <a:t>Yosĕph</a:t>
            </a:r>
            <a:r>
              <a:rPr lang="en-ZA" i="1" dirty="0" smtClean="0">
                <a:solidFill>
                  <a:srgbClr val="004821"/>
                </a:solidFill>
              </a:rPr>
              <a:t>, the reign of </a:t>
            </a:r>
            <a:r>
              <a:rPr lang="en-ZA" i="1" dirty="0" err="1" smtClean="0">
                <a:solidFill>
                  <a:srgbClr val="004821"/>
                </a:solidFill>
              </a:rPr>
              <a:t>Siḥon</a:t>
            </a:r>
            <a:r>
              <a:rPr lang="en-ZA" i="1" dirty="0" smtClean="0">
                <a:solidFill>
                  <a:srgbClr val="004821"/>
                </a:solidFill>
              </a:rPr>
              <a:t> sovereign of the Amorites and the reign of </a:t>
            </a:r>
            <a:r>
              <a:rPr lang="en-ZA" i="1" dirty="0" err="1" smtClean="0">
                <a:solidFill>
                  <a:srgbClr val="004821"/>
                </a:solidFill>
              </a:rPr>
              <a:t>Og</a:t>
            </a:r>
            <a:r>
              <a:rPr lang="en-ZA" i="1" dirty="0" smtClean="0">
                <a:solidFill>
                  <a:srgbClr val="004821"/>
                </a:solidFill>
              </a:rPr>
              <a:t>̄ sovereign of Bashan, the land with its cities within the borders, the cities of the land round about. </a:t>
            </a:r>
            <a:r>
              <a:rPr lang="en-ZA" b="1" i="1" dirty="0" smtClean="0">
                <a:solidFill>
                  <a:srgbClr val="004821"/>
                </a:solidFill>
              </a:rPr>
              <a:t>(Numbers 32:33)</a:t>
            </a:r>
          </a:p>
          <a:p>
            <a:r>
              <a:rPr lang="en-ZA" dirty="0" smtClean="0"/>
              <a:t>Now while nothing is said of it, there is a strong possibility that there was major division within the tribe of Manasseh. Perhaps two men fighting over leadership? Maybe Moses saw this as a way to bring about a peaceful resolution. There was plenty of land to split and more than enough to keep everyone happy.</a:t>
            </a:r>
          </a:p>
          <a:p>
            <a:r>
              <a:rPr lang="en-ZA" dirty="0" smtClean="0"/>
              <a:t>As Manasseh was also a firstborn, and he, too, was displaced in favour of his younger, more successful brother (Genesis 48:19).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CONSEQUENCES</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One of the conditions for receiving the land was that Reuben and Gad join the rest of the tribes in conquering the land. In fact, the tribes even go beyond Moses’ demand and say that they will stick around until each tribe receives their inheritance (32:18). It is said that this took about </a:t>
            </a:r>
            <a:r>
              <a:rPr lang="en-ZA" sz="2400" b="1" dirty="0" smtClean="0"/>
              <a:t>14 years</a:t>
            </a:r>
            <a:r>
              <a:rPr lang="en-ZA" sz="2400" dirty="0" smtClean="0"/>
              <a:t>. </a:t>
            </a:r>
          </a:p>
          <a:p>
            <a:r>
              <a:rPr lang="en-ZA" sz="2400" dirty="0" smtClean="0"/>
              <a:t>Consider the ramifications of the decisions that were made. Fathers who were more concerned about their flocks than their children, missed out on their children’s growth and spiritual development. Wives were forced to cope as single parents for 14 long years. Families also forfeited additional children.</a:t>
            </a:r>
          </a:p>
          <a:p>
            <a:r>
              <a:rPr lang="en-ZA" sz="2400" dirty="0" smtClean="0"/>
              <a:t>History teaches us that this area east of the Jordan River became a place of violence and bloodshed. For their warped sense of values, these tribes were also the first to enter into exile:</a:t>
            </a:r>
          </a:p>
          <a:p>
            <a:pPr algn="ctr"/>
            <a:r>
              <a:rPr lang="en-ZA" sz="2400" i="1" dirty="0" smtClean="0">
                <a:solidFill>
                  <a:srgbClr val="004821"/>
                </a:solidFill>
              </a:rPr>
              <a:t>So the Elohim of </a:t>
            </a:r>
            <a:r>
              <a:rPr lang="en-ZA" sz="2400" i="1" dirty="0" err="1" smtClean="0">
                <a:solidFill>
                  <a:srgbClr val="004821"/>
                </a:solidFill>
              </a:rPr>
              <a:t>Yisra’ĕl</a:t>
            </a:r>
            <a:r>
              <a:rPr lang="en-ZA" sz="2400" i="1" dirty="0" smtClean="0">
                <a:solidFill>
                  <a:srgbClr val="004821"/>
                </a:solidFill>
              </a:rPr>
              <a:t> stirred up the spirit of </a:t>
            </a:r>
            <a:r>
              <a:rPr lang="en-ZA" sz="2400" i="1" dirty="0" err="1" smtClean="0">
                <a:solidFill>
                  <a:srgbClr val="004821"/>
                </a:solidFill>
              </a:rPr>
              <a:t>Pul</a:t>
            </a:r>
            <a:r>
              <a:rPr lang="en-ZA" sz="2400" i="1" dirty="0" smtClean="0">
                <a:solidFill>
                  <a:srgbClr val="004821"/>
                </a:solidFill>
              </a:rPr>
              <a:t> sovereign of </a:t>
            </a:r>
            <a:r>
              <a:rPr lang="en-ZA" sz="2400" i="1" dirty="0" err="1" smtClean="0">
                <a:solidFill>
                  <a:srgbClr val="004821"/>
                </a:solidFill>
              </a:rPr>
              <a:t>Ashshur</a:t>
            </a:r>
            <a:r>
              <a:rPr lang="en-ZA" sz="2400" i="1" dirty="0" smtClean="0">
                <a:solidFill>
                  <a:srgbClr val="004821"/>
                </a:solidFill>
              </a:rPr>
              <a:t>, even the spirit of </a:t>
            </a:r>
            <a:r>
              <a:rPr lang="en-ZA" sz="2400" i="1" dirty="0" err="1" smtClean="0">
                <a:solidFill>
                  <a:srgbClr val="004821"/>
                </a:solidFill>
              </a:rPr>
              <a:t>Tiglath</a:t>
            </a:r>
            <a:r>
              <a:rPr lang="en-ZA" sz="2400" i="1" dirty="0" smtClean="0">
                <a:solidFill>
                  <a:srgbClr val="004821"/>
                </a:solidFill>
              </a:rPr>
              <a:t>-</a:t>
            </a:r>
            <a:r>
              <a:rPr lang="en-ZA" sz="2400" i="1" dirty="0" err="1" smtClean="0">
                <a:solidFill>
                  <a:srgbClr val="004821"/>
                </a:solidFill>
              </a:rPr>
              <a:t>Pileser</a:t>
            </a:r>
            <a:r>
              <a:rPr lang="en-ZA" sz="2400" i="1" dirty="0" smtClean="0">
                <a:solidFill>
                  <a:srgbClr val="004821"/>
                </a:solidFill>
              </a:rPr>
              <a:t> sovereign of </a:t>
            </a:r>
            <a:r>
              <a:rPr lang="en-ZA" sz="2400" i="1" dirty="0" err="1" smtClean="0">
                <a:solidFill>
                  <a:srgbClr val="004821"/>
                </a:solidFill>
              </a:rPr>
              <a:t>Ashshur</a:t>
            </a:r>
            <a:r>
              <a:rPr lang="en-ZA" sz="2400" i="1" dirty="0" smtClean="0">
                <a:solidFill>
                  <a:srgbClr val="004821"/>
                </a:solidFill>
              </a:rPr>
              <a:t>. And he took the </a:t>
            </a:r>
            <a:r>
              <a:rPr lang="en-ZA" sz="2400" i="1" dirty="0" err="1" smtClean="0">
                <a:solidFill>
                  <a:srgbClr val="004821"/>
                </a:solidFill>
              </a:rPr>
              <a:t>Re’uḇĕnites</a:t>
            </a:r>
            <a:r>
              <a:rPr lang="en-ZA" sz="2400" i="1" dirty="0" smtClean="0">
                <a:solidFill>
                  <a:srgbClr val="004821"/>
                </a:solidFill>
              </a:rPr>
              <a:t>, and the </a:t>
            </a:r>
            <a:r>
              <a:rPr lang="en-ZA" sz="2400" i="1" dirty="0" err="1" smtClean="0">
                <a:solidFill>
                  <a:srgbClr val="004821"/>
                </a:solidFill>
              </a:rPr>
              <a:t>Gaḏites</a:t>
            </a:r>
            <a:r>
              <a:rPr lang="en-ZA" sz="2400" i="1" dirty="0" smtClean="0">
                <a:solidFill>
                  <a:srgbClr val="004821"/>
                </a:solidFill>
              </a:rPr>
              <a:t>, and the half-tribe of </a:t>
            </a:r>
            <a:r>
              <a:rPr lang="en-ZA" sz="2400" i="1" dirty="0" err="1" smtClean="0">
                <a:solidFill>
                  <a:srgbClr val="004821"/>
                </a:solidFill>
              </a:rPr>
              <a:t>Menashsheh</a:t>
            </a:r>
            <a:r>
              <a:rPr lang="en-ZA" sz="2400" i="1" dirty="0" smtClean="0">
                <a:solidFill>
                  <a:srgbClr val="004821"/>
                </a:solidFill>
              </a:rPr>
              <a:t> into exile, and brought them to </a:t>
            </a:r>
            <a:r>
              <a:rPr lang="en-ZA" sz="2400" i="1" dirty="0" err="1" smtClean="0">
                <a:solidFill>
                  <a:srgbClr val="004821"/>
                </a:solidFill>
              </a:rPr>
              <a:t>Ḥalah</a:t>
            </a:r>
            <a:r>
              <a:rPr lang="en-ZA" sz="2400" i="1" dirty="0" smtClean="0">
                <a:solidFill>
                  <a:srgbClr val="004821"/>
                </a:solidFill>
              </a:rPr>
              <a:t>̣, and </a:t>
            </a:r>
            <a:r>
              <a:rPr lang="en-ZA" sz="2400" i="1" dirty="0" err="1" smtClean="0">
                <a:solidFill>
                  <a:srgbClr val="004821"/>
                </a:solidFill>
              </a:rPr>
              <a:t>Ḥaḇor</a:t>
            </a:r>
            <a:r>
              <a:rPr lang="en-ZA" sz="2400" i="1" dirty="0" smtClean="0">
                <a:solidFill>
                  <a:srgbClr val="004821"/>
                </a:solidFill>
              </a:rPr>
              <a:t>, and Hara, and the river of </a:t>
            </a:r>
            <a:r>
              <a:rPr lang="en-ZA" sz="2400" i="1" dirty="0" err="1" smtClean="0">
                <a:solidFill>
                  <a:srgbClr val="004821"/>
                </a:solidFill>
              </a:rPr>
              <a:t>Gozan</a:t>
            </a:r>
            <a:r>
              <a:rPr lang="en-ZA" sz="2400" i="1" dirty="0" smtClean="0">
                <a:solidFill>
                  <a:srgbClr val="004821"/>
                </a:solidFill>
              </a:rPr>
              <a:t>, unto this day. </a:t>
            </a:r>
            <a:r>
              <a:rPr lang="en-ZA" sz="2400" b="1" i="1" dirty="0" smtClean="0">
                <a:solidFill>
                  <a:srgbClr val="004821"/>
                </a:solidFill>
              </a:rPr>
              <a:t>(1 Chronicles 5:26)</a:t>
            </a:r>
          </a:p>
          <a:p>
            <a:pPr algn="ct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PROPHETIC SIGNIFICANCE</a:t>
            </a:r>
            <a:endParaRPr lang="en-ZA" dirty="0"/>
          </a:p>
        </p:txBody>
      </p:sp>
      <p:sp>
        <p:nvSpPr>
          <p:cNvPr id="3" name="Content Placeholder 2"/>
          <p:cNvSpPr>
            <a:spLocks noGrp="1"/>
          </p:cNvSpPr>
          <p:nvPr>
            <p:ph idx="1"/>
          </p:nvPr>
        </p:nvSpPr>
        <p:spPr/>
        <p:txBody>
          <a:bodyPr>
            <a:normAutofit/>
          </a:bodyPr>
          <a:lstStyle/>
          <a:p>
            <a:r>
              <a:rPr lang="en-ZA" dirty="0" smtClean="0"/>
              <a:t>If these choices made by the 2 ½ tribes of Israel come after </a:t>
            </a:r>
            <a:r>
              <a:rPr lang="he-IL" dirty="0" smtClean="0"/>
              <a:t>יהוה</a:t>
            </a:r>
            <a:r>
              <a:rPr lang="en-ZA" dirty="0" smtClean="0"/>
              <a:t>’s vengeful battle with the Midianites, which pictures the vengeful battle of Armageddon, then it seems that even then there will be a time when the children of Israel have a choice as to where they will spend the next 1,000 years. Will those who do not understand the value of the inheritance in the land of Israel choose the other side of the Jordan? We know from Zechariah that not all who survive the tribulation will have residence in the land:</a:t>
            </a:r>
          </a:p>
          <a:p>
            <a:pPr algn="ctr"/>
            <a:r>
              <a:rPr lang="en-ZA" i="1" dirty="0" smtClean="0">
                <a:solidFill>
                  <a:srgbClr val="004821"/>
                </a:solidFill>
              </a:rPr>
              <a:t>And it shall be that all who are left from all the gentiles which came up against </a:t>
            </a:r>
            <a:r>
              <a:rPr lang="en-ZA" i="1" dirty="0" err="1" smtClean="0">
                <a:solidFill>
                  <a:srgbClr val="004821"/>
                </a:solidFill>
              </a:rPr>
              <a:t>Yerushalayim</a:t>
            </a:r>
            <a:r>
              <a:rPr lang="en-ZA" i="1" dirty="0" smtClean="0">
                <a:solidFill>
                  <a:srgbClr val="004821"/>
                </a:solidFill>
              </a:rPr>
              <a:t>, shall go up from year to year to bow themselves to the Sovereign, </a:t>
            </a:r>
            <a:r>
              <a:rPr lang="he-IL" i="1" dirty="0" smtClean="0">
                <a:solidFill>
                  <a:srgbClr val="004821"/>
                </a:solidFill>
              </a:rPr>
              <a:t>יהוה</a:t>
            </a:r>
            <a:r>
              <a:rPr lang="en-ZA" i="1" dirty="0" smtClean="0">
                <a:solidFill>
                  <a:srgbClr val="004821"/>
                </a:solidFill>
              </a:rPr>
              <a:t> of hosts, and to observe the Festival of Booths. And it shall be, that if anyone of the clans of the earth does not come up to </a:t>
            </a:r>
            <a:r>
              <a:rPr lang="en-ZA" i="1" dirty="0" err="1" smtClean="0">
                <a:solidFill>
                  <a:srgbClr val="004821"/>
                </a:solidFill>
              </a:rPr>
              <a:t>Yerushalayim</a:t>
            </a:r>
            <a:r>
              <a:rPr lang="en-ZA" i="1" dirty="0" smtClean="0">
                <a:solidFill>
                  <a:srgbClr val="004821"/>
                </a:solidFill>
              </a:rPr>
              <a:t> to bow himself to the Sovereign, </a:t>
            </a:r>
            <a:r>
              <a:rPr lang="he-IL" i="1" dirty="0" smtClean="0">
                <a:solidFill>
                  <a:srgbClr val="004821"/>
                </a:solidFill>
              </a:rPr>
              <a:t>יהוה</a:t>
            </a:r>
            <a:r>
              <a:rPr lang="en-ZA" i="1" dirty="0" smtClean="0">
                <a:solidFill>
                  <a:srgbClr val="004821"/>
                </a:solidFill>
              </a:rPr>
              <a:t> of hosts, on them there is to be no rain. </a:t>
            </a:r>
            <a:r>
              <a:rPr lang="en-US" b="1" i="1" dirty="0" smtClean="0">
                <a:solidFill>
                  <a:srgbClr val="004821"/>
                </a:solidFill>
              </a:rPr>
              <a:t>(Zechariah 14:16-17)</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MATOT</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spoke to the heads of the tribes concerning the children of </a:t>
            </a:r>
            <a:r>
              <a:rPr lang="en-ZA" i="1" dirty="0" err="1" smtClean="0">
                <a:solidFill>
                  <a:srgbClr val="004821"/>
                </a:solidFill>
              </a:rPr>
              <a:t>Yisra’ĕl</a:t>
            </a:r>
            <a:r>
              <a:rPr lang="en-ZA" i="1" dirty="0" smtClean="0">
                <a:solidFill>
                  <a:srgbClr val="004821"/>
                </a:solidFill>
              </a:rPr>
              <a:t>, saying, “This is the word which </a:t>
            </a:r>
            <a:r>
              <a:rPr lang="he-IL" i="1" dirty="0" smtClean="0">
                <a:solidFill>
                  <a:srgbClr val="004821"/>
                </a:solidFill>
              </a:rPr>
              <a:t>יהוה</a:t>
            </a:r>
            <a:r>
              <a:rPr lang="en-US" i="1" dirty="0" smtClean="0">
                <a:solidFill>
                  <a:srgbClr val="004821"/>
                </a:solidFill>
              </a:rPr>
              <a:t> has commanded: </a:t>
            </a:r>
            <a:r>
              <a:rPr lang="en-US" b="1" i="1" dirty="0" smtClean="0">
                <a:solidFill>
                  <a:srgbClr val="004821"/>
                </a:solidFill>
              </a:rPr>
              <a:t>(Numbers 30:1)</a:t>
            </a:r>
          </a:p>
          <a:p>
            <a:endParaRPr lang="en-US" dirty="0" smtClean="0"/>
          </a:p>
          <a:p>
            <a:r>
              <a:rPr lang="en-ZA" i="1" dirty="0" smtClean="0"/>
              <a:t>“</a:t>
            </a:r>
            <a:r>
              <a:rPr lang="en-ZA" i="1" dirty="0" err="1" smtClean="0"/>
              <a:t>Matot</a:t>
            </a:r>
            <a:r>
              <a:rPr lang="en-ZA" i="1" dirty="0" smtClean="0"/>
              <a:t>” </a:t>
            </a:r>
            <a:r>
              <a:rPr lang="en-ZA" dirty="0" smtClean="0"/>
              <a:t>is the plural of the singular root word </a:t>
            </a:r>
            <a:r>
              <a:rPr lang="en-ZA" i="1" dirty="0" smtClean="0"/>
              <a:t>“</a:t>
            </a:r>
            <a:r>
              <a:rPr lang="en-ZA" i="1" dirty="0" err="1" smtClean="0"/>
              <a:t>Matteh</a:t>
            </a:r>
            <a:r>
              <a:rPr lang="en-ZA" i="1" dirty="0" smtClean="0"/>
              <a:t>”. </a:t>
            </a:r>
            <a:r>
              <a:rPr lang="en-ZA" dirty="0" smtClean="0"/>
              <a:t>In addition to </a:t>
            </a:r>
            <a:r>
              <a:rPr lang="en-ZA" i="1" dirty="0" smtClean="0"/>
              <a:t>“tribe”, “</a:t>
            </a:r>
            <a:r>
              <a:rPr lang="en-ZA" i="1" dirty="0" err="1" smtClean="0"/>
              <a:t>matteh</a:t>
            </a:r>
            <a:r>
              <a:rPr lang="en-ZA" i="1" dirty="0" smtClean="0"/>
              <a:t>”</a:t>
            </a:r>
            <a:r>
              <a:rPr lang="en-ZA" dirty="0" smtClean="0"/>
              <a:t> is also </a:t>
            </a:r>
            <a:r>
              <a:rPr lang="en-ZA" i="1" dirty="0" smtClean="0"/>
              <a:t>“staff”, “rod” or “branch”. </a:t>
            </a:r>
          </a:p>
          <a:p>
            <a:endParaRPr lang="en-ZA" dirty="0" smtClean="0"/>
          </a:p>
          <a:p>
            <a:r>
              <a:rPr lang="en-ZA" dirty="0" smtClean="0"/>
              <a:t>Now, as used in Numbers 30 </a:t>
            </a:r>
            <a:r>
              <a:rPr lang="en-ZA" i="1" dirty="0" smtClean="0"/>
              <a:t>“ha </a:t>
            </a:r>
            <a:r>
              <a:rPr lang="en-ZA" i="1" dirty="0" err="1" smtClean="0"/>
              <a:t>Matot</a:t>
            </a:r>
            <a:r>
              <a:rPr lang="en-ZA" i="1" dirty="0" smtClean="0"/>
              <a:t>”</a:t>
            </a:r>
            <a:r>
              <a:rPr lang="en-ZA" dirty="0" smtClean="0"/>
              <a:t> for “</a:t>
            </a:r>
            <a:r>
              <a:rPr lang="en-ZA" i="1" dirty="0" smtClean="0"/>
              <a:t>the Tribes”</a:t>
            </a:r>
            <a:r>
              <a:rPr lang="en-ZA" dirty="0" smtClean="0"/>
              <a:t>; which has the numeric value of 460. 460 equals also </a:t>
            </a:r>
            <a:r>
              <a:rPr lang="en-ZA" i="1" dirty="0" smtClean="0"/>
              <a:t>“</a:t>
            </a:r>
            <a:r>
              <a:rPr lang="en-ZA" i="1" dirty="0" err="1" smtClean="0"/>
              <a:t>v’nee</a:t>
            </a:r>
            <a:r>
              <a:rPr lang="en-ZA" i="1" dirty="0" smtClean="0"/>
              <a:t> </a:t>
            </a:r>
            <a:r>
              <a:rPr lang="en-ZA" i="1" dirty="0" err="1" smtClean="0"/>
              <a:t>kadash</a:t>
            </a:r>
            <a:r>
              <a:rPr lang="en-ZA" i="1" dirty="0" smtClean="0"/>
              <a:t>” </a:t>
            </a:r>
            <a:r>
              <a:rPr lang="en-ZA" dirty="0" smtClean="0"/>
              <a:t>or </a:t>
            </a:r>
            <a:r>
              <a:rPr lang="en-ZA" i="1" dirty="0" smtClean="0"/>
              <a:t>“and shall be sanctified”</a:t>
            </a:r>
            <a:r>
              <a:rPr lang="en-ZA" dirty="0" smtClean="0"/>
              <a:t> or “set-apart” and </a:t>
            </a:r>
            <a:r>
              <a:rPr lang="en-ZA" i="1" dirty="0" smtClean="0"/>
              <a:t>“</a:t>
            </a:r>
            <a:r>
              <a:rPr lang="en-ZA" i="1" dirty="0" err="1" smtClean="0"/>
              <a:t>v’u’mikdashi</a:t>
            </a:r>
            <a:r>
              <a:rPr lang="en-ZA" i="1" dirty="0" smtClean="0"/>
              <a:t>” </a:t>
            </a:r>
            <a:r>
              <a:rPr lang="en-ZA" dirty="0" smtClean="0"/>
              <a:t>or </a:t>
            </a:r>
            <a:r>
              <a:rPr lang="en-ZA" i="1" dirty="0" smtClean="0"/>
              <a:t>“and My Sanctuary” </a:t>
            </a:r>
            <a:r>
              <a:rPr lang="en-ZA" dirty="0" smtClean="0"/>
              <a:t>or </a:t>
            </a:r>
            <a:r>
              <a:rPr lang="en-ZA" i="1" dirty="0" smtClean="0"/>
              <a:t>“My Dwelling Place”. </a:t>
            </a:r>
          </a:p>
          <a:p>
            <a:endParaRPr lang="en-ZA"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VOWING A VOW</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“When a man vows a vow to </a:t>
            </a:r>
            <a:r>
              <a:rPr lang="he-IL" i="1" dirty="0" smtClean="0">
                <a:solidFill>
                  <a:srgbClr val="004821"/>
                </a:solidFill>
              </a:rPr>
              <a:t>יהוה</a:t>
            </a:r>
            <a:r>
              <a:rPr lang="en-ZA" i="1" dirty="0" smtClean="0">
                <a:solidFill>
                  <a:srgbClr val="004821"/>
                </a:solidFill>
              </a:rPr>
              <a:t>, or swears an oath to bind himself by some agreement, he does not break his word, he does according to all that comes out of his mouth. </a:t>
            </a:r>
            <a:r>
              <a:rPr lang="en-US" b="1" i="1" dirty="0" smtClean="0">
                <a:solidFill>
                  <a:srgbClr val="004821"/>
                </a:solidFill>
              </a:rPr>
              <a:t>(Numbers 30:2)</a:t>
            </a:r>
          </a:p>
          <a:p>
            <a:r>
              <a:rPr lang="en-ZA" i="1" dirty="0" smtClean="0"/>
              <a:t>“vowing a vow”; </a:t>
            </a:r>
            <a:r>
              <a:rPr lang="en-ZA" dirty="0" smtClean="0"/>
              <a:t>also, </a:t>
            </a:r>
            <a:r>
              <a:rPr lang="en-ZA" i="1" dirty="0" smtClean="0"/>
              <a:t>“ha </a:t>
            </a:r>
            <a:r>
              <a:rPr lang="en-ZA" i="1" dirty="0" err="1" smtClean="0"/>
              <a:t>sheva</a:t>
            </a:r>
            <a:r>
              <a:rPr lang="en-ZA" i="1" dirty="0" smtClean="0"/>
              <a:t> </a:t>
            </a:r>
            <a:r>
              <a:rPr lang="en-ZA" i="1" dirty="0" err="1" smtClean="0"/>
              <a:t>shevuah</a:t>
            </a:r>
            <a:r>
              <a:rPr lang="en-ZA" i="1" dirty="0" smtClean="0"/>
              <a:t>” </a:t>
            </a:r>
            <a:r>
              <a:rPr lang="en-ZA" dirty="0" smtClean="0"/>
              <a:t>(hey-shin-bet-</a:t>
            </a:r>
            <a:r>
              <a:rPr lang="en-ZA" dirty="0" err="1" smtClean="0"/>
              <a:t>ayin</a:t>
            </a:r>
            <a:r>
              <a:rPr lang="en-ZA" dirty="0" smtClean="0"/>
              <a:t>) or </a:t>
            </a:r>
            <a:r>
              <a:rPr lang="en-ZA" i="1" dirty="0" smtClean="0"/>
              <a:t>“swear an oath” </a:t>
            </a:r>
            <a:r>
              <a:rPr lang="en-ZA" dirty="0" smtClean="0"/>
              <a:t>or to </a:t>
            </a:r>
            <a:r>
              <a:rPr lang="en-ZA" i="1" dirty="0" smtClean="0"/>
              <a:t>“bind yourself by an agreement” </a:t>
            </a:r>
            <a:r>
              <a:rPr lang="en-ZA" dirty="0" smtClean="0"/>
              <a:t>whereby one is bound by what proceeds from one’s mouth</a:t>
            </a:r>
            <a:r>
              <a:rPr lang="en-ZA" i="1" dirty="0" smtClean="0"/>
              <a:t>.</a:t>
            </a:r>
            <a:r>
              <a:rPr lang="en-ZA" dirty="0" smtClean="0"/>
              <a:t> If such a promise is made, he is required to fulfil that promise. The </a:t>
            </a:r>
            <a:r>
              <a:rPr lang="en-ZA" i="1" dirty="0" smtClean="0"/>
              <a:t>“Biblical vow” </a:t>
            </a:r>
            <a:r>
              <a:rPr lang="en-ZA" dirty="0" smtClean="0"/>
              <a:t>is always to the Almighty and never a promise between man and a man. It is an oral agreement and in fact it is literally described as what has gone </a:t>
            </a:r>
            <a:r>
              <a:rPr lang="en-ZA" i="1" dirty="0" smtClean="0"/>
              <a:t>“out of his mouth”</a:t>
            </a:r>
            <a:r>
              <a:rPr lang="en-ZA" dirty="0" smtClean="0"/>
              <a:t>.</a:t>
            </a:r>
          </a:p>
          <a:p>
            <a:r>
              <a:rPr lang="en-ZA" dirty="0" smtClean="0"/>
              <a:t>The words </a:t>
            </a:r>
            <a:r>
              <a:rPr lang="en-ZA" i="1" dirty="0" smtClean="0"/>
              <a:t>“</a:t>
            </a:r>
            <a:r>
              <a:rPr lang="en-ZA" i="1" dirty="0" err="1" smtClean="0"/>
              <a:t>sheva</a:t>
            </a:r>
            <a:r>
              <a:rPr lang="en-ZA" i="1" dirty="0" smtClean="0"/>
              <a:t> </a:t>
            </a:r>
            <a:r>
              <a:rPr lang="en-ZA" i="1" dirty="0" err="1" smtClean="0"/>
              <a:t>shevua</a:t>
            </a:r>
            <a:r>
              <a:rPr lang="en-ZA" i="1" dirty="0" smtClean="0"/>
              <a:t>” </a:t>
            </a:r>
            <a:r>
              <a:rPr lang="en-ZA" dirty="0" smtClean="0"/>
              <a:t>for </a:t>
            </a:r>
            <a:r>
              <a:rPr lang="en-ZA" i="1" dirty="0" smtClean="0"/>
              <a:t>“swear an oath”</a:t>
            </a:r>
            <a:r>
              <a:rPr lang="en-ZA" dirty="0" smtClean="0"/>
              <a:t> can also be translated as </a:t>
            </a:r>
            <a:r>
              <a:rPr lang="en-ZA" i="1" dirty="0" smtClean="0"/>
              <a:t>“seven sevens”, or “seven times sevens” </a:t>
            </a:r>
            <a:r>
              <a:rPr lang="en-ZA" dirty="0" smtClean="0"/>
              <a:t>This gives us a picture, of how serious </a:t>
            </a:r>
            <a:r>
              <a:rPr lang="he-IL" dirty="0" smtClean="0"/>
              <a:t>יהוה</a:t>
            </a:r>
            <a:r>
              <a:rPr lang="en-ZA" dirty="0" smtClean="0"/>
              <a:t> takes the swearing of oaths.</a:t>
            </a:r>
          </a:p>
          <a:p>
            <a:endParaRPr lang="en-ZA"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a:t>
            </a:r>
            <a:endParaRPr lang="en-ZA" dirty="0"/>
          </a:p>
        </p:txBody>
      </p:sp>
      <p:sp>
        <p:nvSpPr>
          <p:cNvPr id="3" name="Content Placeholder 2"/>
          <p:cNvSpPr>
            <a:spLocks noGrp="1"/>
          </p:cNvSpPr>
          <p:nvPr>
            <p:ph idx="1"/>
          </p:nvPr>
        </p:nvSpPr>
        <p:spPr/>
        <p:txBody>
          <a:bodyPr>
            <a:normAutofit lnSpcReduction="10000"/>
          </a:bodyPr>
          <a:lstStyle/>
          <a:p>
            <a:r>
              <a:rPr lang="en-ZA" dirty="0" smtClean="0"/>
              <a:t>Once the words of a vow pass through a man’s mouth they are irreversible, and they have a strange sort of power as evidenced by the vow of Jacob:</a:t>
            </a:r>
          </a:p>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awoke from his sleep and said, “Truly, </a:t>
            </a:r>
            <a:r>
              <a:rPr lang="he-IL" i="1" dirty="0" smtClean="0">
                <a:solidFill>
                  <a:srgbClr val="004821"/>
                </a:solidFill>
              </a:rPr>
              <a:t>יהוה</a:t>
            </a:r>
            <a:r>
              <a:rPr lang="en-ZA" i="1" dirty="0" smtClean="0">
                <a:solidFill>
                  <a:srgbClr val="004821"/>
                </a:solidFill>
              </a:rPr>
              <a:t> is in this place, and I did not know it.” And he was afraid and said, “How awesome is this place! This is none other than the house of Elohim, and this is the gate of the heavens!” And </a:t>
            </a:r>
            <a:r>
              <a:rPr lang="en-ZA" i="1" dirty="0" err="1" smtClean="0">
                <a:solidFill>
                  <a:srgbClr val="004821"/>
                </a:solidFill>
              </a:rPr>
              <a:t>Yaʽaqob</a:t>
            </a:r>
            <a:r>
              <a:rPr lang="en-ZA" i="1" dirty="0" smtClean="0">
                <a:solidFill>
                  <a:srgbClr val="004821"/>
                </a:solidFill>
              </a:rPr>
              <a:t>̱ rose early in the morning, and took the stone that he had put at his head, set it up as a standing column, and poured oil on top of it. And he called the name of that place </a:t>
            </a:r>
            <a:r>
              <a:rPr lang="en-ZA" i="1" dirty="0" err="1" smtClean="0">
                <a:solidFill>
                  <a:srgbClr val="004821"/>
                </a:solidFill>
              </a:rPr>
              <a:t>Bĕyth</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however, the name of that city had been Luz previously. And </a:t>
            </a:r>
            <a:r>
              <a:rPr lang="en-ZA" i="1" dirty="0" err="1" smtClean="0">
                <a:solidFill>
                  <a:srgbClr val="004821"/>
                </a:solidFill>
              </a:rPr>
              <a:t>Yaʽaqob</a:t>
            </a:r>
            <a:r>
              <a:rPr lang="en-ZA" i="1" dirty="0" smtClean="0">
                <a:solidFill>
                  <a:srgbClr val="004821"/>
                </a:solidFill>
              </a:rPr>
              <a:t>̱ made a vow, saying, “Seeing Elohim is with me, and has kept me in this way that I am going, and has given me bread to eat and a garment to put on – when I have returned to my father’s house in peace, and </a:t>
            </a:r>
            <a:r>
              <a:rPr lang="he-IL" i="1" dirty="0" smtClean="0">
                <a:solidFill>
                  <a:srgbClr val="004821"/>
                </a:solidFill>
              </a:rPr>
              <a:t>יהוה</a:t>
            </a:r>
            <a:r>
              <a:rPr lang="en-ZA" i="1" dirty="0" smtClean="0">
                <a:solidFill>
                  <a:srgbClr val="004821"/>
                </a:solidFill>
              </a:rPr>
              <a:t> has been my Elohim, then this stone which I have set as a standing column shall be </a:t>
            </a:r>
            <a:r>
              <a:rPr lang="en-ZA" i="1" dirty="0" err="1" smtClean="0">
                <a:solidFill>
                  <a:srgbClr val="004821"/>
                </a:solidFill>
              </a:rPr>
              <a:t>Elohim’s</a:t>
            </a:r>
            <a:r>
              <a:rPr lang="en-ZA" i="1" dirty="0" smtClean="0">
                <a:solidFill>
                  <a:srgbClr val="004821"/>
                </a:solidFill>
              </a:rPr>
              <a:t> house, and of all that You give me, I shall certainly give a tenth to You.” </a:t>
            </a:r>
            <a:r>
              <a:rPr lang="en-US" b="1" i="1" dirty="0" smtClean="0">
                <a:solidFill>
                  <a:srgbClr val="004821"/>
                </a:solidFill>
              </a:rPr>
              <a:t>(Genesis 28:16-22)</a:t>
            </a:r>
          </a:p>
          <a:p>
            <a:pPr algn="ctr"/>
            <a:endParaRPr lang="en-US"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VOW</a:t>
            </a:r>
            <a:endParaRPr lang="en-ZA" dirty="0"/>
          </a:p>
        </p:txBody>
      </p:sp>
      <p:sp>
        <p:nvSpPr>
          <p:cNvPr id="3" name="Content Placeholder 2"/>
          <p:cNvSpPr>
            <a:spLocks noGrp="1"/>
          </p:cNvSpPr>
          <p:nvPr>
            <p:ph idx="1"/>
          </p:nvPr>
        </p:nvSpPr>
        <p:spPr/>
        <p:txBody>
          <a:bodyPr>
            <a:normAutofit/>
          </a:bodyPr>
          <a:lstStyle/>
          <a:p>
            <a:r>
              <a:rPr lang="en-ZA" dirty="0" smtClean="0"/>
              <a:t>A vow is often taken in a moment of crisis,  then once the crisis had passed and the Almighty had kept His </a:t>
            </a:r>
            <a:r>
              <a:rPr lang="en-ZA" i="1" dirty="0" smtClean="0"/>
              <a:t>“end of the bargain”, </a:t>
            </a:r>
            <a:r>
              <a:rPr lang="en-ZA" dirty="0" smtClean="0"/>
              <a:t>the tendency was there to forget the vow – often unconsciously.</a:t>
            </a:r>
          </a:p>
          <a:p>
            <a:pPr algn="ctr"/>
            <a:endParaRPr lang="en-ZA" i="1" dirty="0" smtClean="0">
              <a:solidFill>
                <a:srgbClr val="004821"/>
              </a:solidFill>
            </a:endParaRPr>
          </a:p>
          <a:p>
            <a:pPr algn="ctr"/>
            <a:r>
              <a:rPr lang="en-ZA" i="1" dirty="0" smtClean="0">
                <a:solidFill>
                  <a:srgbClr val="004821"/>
                </a:solidFill>
              </a:rPr>
              <a:t>When you make a vow to Elohim, do not delay to pay it, for He takes no pleasure in fools. Pay that which you have vowed. </a:t>
            </a:r>
            <a:r>
              <a:rPr lang="en-ZA" b="1" i="1" dirty="0" smtClean="0">
                <a:solidFill>
                  <a:srgbClr val="004821"/>
                </a:solidFill>
              </a:rPr>
              <a:t>(Ecclesiastes 5:4)</a:t>
            </a:r>
          </a:p>
          <a:p>
            <a:endParaRPr lang="en-ZA" dirty="0" smtClean="0"/>
          </a:p>
          <a:p>
            <a:r>
              <a:rPr lang="en-ZA" dirty="0" smtClean="0"/>
              <a:t>The Talmud warns that a vow is a dangerous tool and is best avoided. Jacob actually suffered greatly from hesitating to fulfil his vow. He had said that if Elohim would care for him, then he would build a house for El upon his return.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CONSEQUENCES</a:t>
            </a:r>
            <a:endParaRPr lang="en-ZA" dirty="0"/>
          </a:p>
        </p:txBody>
      </p:sp>
      <p:sp>
        <p:nvSpPr>
          <p:cNvPr id="3" name="Content Placeholder 2"/>
          <p:cNvSpPr>
            <a:spLocks noGrp="1"/>
          </p:cNvSpPr>
          <p:nvPr>
            <p:ph idx="1"/>
          </p:nvPr>
        </p:nvSpPr>
        <p:spPr/>
        <p:txBody>
          <a:bodyPr>
            <a:normAutofit/>
          </a:bodyPr>
          <a:lstStyle/>
          <a:p>
            <a:r>
              <a:rPr lang="en-ZA" dirty="0" smtClean="0"/>
              <a:t>So what does Jacob actually do? Jacob returns to the land and camps near the city of </a:t>
            </a:r>
            <a:r>
              <a:rPr lang="en-ZA" dirty="0" err="1" smtClean="0"/>
              <a:t>Shechem</a:t>
            </a:r>
            <a:r>
              <a:rPr lang="en-ZA" dirty="0" smtClean="0"/>
              <a:t>. </a:t>
            </a:r>
            <a:r>
              <a:rPr lang="en-ZA" dirty="0" err="1" smtClean="0"/>
              <a:t>Shechem</a:t>
            </a:r>
            <a:r>
              <a:rPr lang="en-ZA" dirty="0" smtClean="0"/>
              <a:t> is the location where Dinah is raped, and in a rage, her brothers Levi and Simeon put to death all the men of the city. It is immediately after this incident that </a:t>
            </a:r>
            <a:r>
              <a:rPr lang="he-IL" dirty="0" smtClean="0"/>
              <a:t>יהוה</a:t>
            </a:r>
            <a:r>
              <a:rPr lang="en-ZA" dirty="0" smtClean="0"/>
              <a:t> calls Jacob back to Bethel  to fulfil his vow:</a:t>
            </a:r>
          </a:p>
          <a:p>
            <a:pPr algn="ctr"/>
            <a:r>
              <a:rPr lang="en-ZA" i="1" dirty="0" smtClean="0">
                <a:solidFill>
                  <a:srgbClr val="004821"/>
                </a:solidFill>
              </a:rPr>
              <a:t>And Elohim said to </a:t>
            </a:r>
            <a:r>
              <a:rPr lang="en-ZA" i="1" dirty="0" err="1" smtClean="0">
                <a:solidFill>
                  <a:srgbClr val="004821"/>
                </a:solidFill>
              </a:rPr>
              <a:t>Yaʽaqob</a:t>
            </a:r>
            <a:r>
              <a:rPr lang="en-ZA" i="1" dirty="0" smtClean="0">
                <a:solidFill>
                  <a:srgbClr val="004821"/>
                </a:solidFill>
              </a:rPr>
              <a:t>̱, “Arise, go up to </a:t>
            </a:r>
            <a:r>
              <a:rPr lang="en-ZA" i="1" dirty="0" err="1" smtClean="0">
                <a:solidFill>
                  <a:srgbClr val="004821"/>
                </a:solidFill>
              </a:rPr>
              <a:t>Bĕyth</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and dwell there. And make an altar there to </a:t>
            </a:r>
            <a:r>
              <a:rPr lang="en-ZA" i="1" dirty="0" err="1" smtClean="0">
                <a:solidFill>
                  <a:srgbClr val="004821"/>
                </a:solidFill>
              </a:rPr>
              <a:t>Ěl</a:t>
            </a:r>
            <a:r>
              <a:rPr lang="en-ZA" i="1" dirty="0" smtClean="0">
                <a:solidFill>
                  <a:srgbClr val="004821"/>
                </a:solidFill>
              </a:rPr>
              <a:t> who appeared to you when you fled from the face of </a:t>
            </a:r>
            <a:r>
              <a:rPr lang="en-ZA" i="1" dirty="0" err="1" smtClean="0">
                <a:solidFill>
                  <a:srgbClr val="004821"/>
                </a:solidFill>
              </a:rPr>
              <a:t>Ěsaw</a:t>
            </a:r>
            <a:r>
              <a:rPr lang="en-ZA" i="1" dirty="0" smtClean="0">
                <a:solidFill>
                  <a:srgbClr val="004821"/>
                </a:solidFill>
              </a:rPr>
              <a:t> your brother.” ...  And </a:t>
            </a:r>
            <a:r>
              <a:rPr lang="en-ZA" i="1" dirty="0" err="1" smtClean="0">
                <a:solidFill>
                  <a:srgbClr val="004821"/>
                </a:solidFill>
              </a:rPr>
              <a:t>Yaʽaqob</a:t>
            </a:r>
            <a:r>
              <a:rPr lang="en-ZA" i="1" dirty="0" smtClean="0">
                <a:solidFill>
                  <a:srgbClr val="004821"/>
                </a:solidFill>
              </a:rPr>
              <a:t>̱ came to Luz, that is </a:t>
            </a:r>
            <a:r>
              <a:rPr lang="en-ZA" i="1" dirty="0" err="1" smtClean="0">
                <a:solidFill>
                  <a:srgbClr val="004821"/>
                </a:solidFill>
              </a:rPr>
              <a:t>Bĕyth</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which is in the land of </a:t>
            </a:r>
            <a:r>
              <a:rPr lang="en-ZA" i="1" dirty="0" err="1" smtClean="0">
                <a:solidFill>
                  <a:srgbClr val="004821"/>
                </a:solidFill>
              </a:rPr>
              <a:t>Kenaʽan</a:t>
            </a:r>
            <a:r>
              <a:rPr lang="en-ZA" i="1" dirty="0" smtClean="0">
                <a:solidFill>
                  <a:srgbClr val="004821"/>
                </a:solidFill>
              </a:rPr>
              <a:t>, he and all the people who were with him. And he built there an altar and called the place El </a:t>
            </a:r>
            <a:r>
              <a:rPr lang="en-ZA" i="1" dirty="0" err="1" smtClean="0">
                <a:solidFill>
                  <a:srgbClr val="004821"/>
                </a:solidFill>
              </a:rPr>
              <a:t>Bĕyth</a:t>
            </a:r>
            <a:r>
              <a:rPr lang="en-ZA" i="1" dirty="0" smtClean="0">
                <a:solidFill>
                  <a:srgbClr val="004821"/>
                </a:solidFill>
              </a:rPr>
              <a:t> </a:t>
            </a:r>
            <a:r>
              <a:rPr lang="en-ZA" i="1" dirty="0" err="1" smtClean="0">
                <a:solidFill>
                  <a:srgbClr val="004821"/>
                </a:solidFill>
              </a:rPr>
              <a:t>Ěl</a:t>
            </a:r>
            <a:r>
              <a:rPr lang="en-ZA" i="1" dirty="0" smtClean="0">
                <a:solidFill>
                  <a:srgbClr val="004821"/>
                </a:solidFill>
              </a:rPr>
              <a:t>, because there Elohim appeared to him when he fled from the face of his brother. </a:t>
            </a:r>
            <a:r>
              <a:rPr lang="en-ZA" b="1" i="1" dirty="0" smtClean="0">
                <a:solidFill>
                  <a:srgbClr val="004821"/>
                </a:solidFill>
              </a:rPr>
              <a:t>(Genesis 35:1-7)</a:t>
            </a:r>
          </a:p>
          <a:p>
            <a:r>
              <a:rPr lang="en-ZA" dirty="0" smtClean="0"/>
              <a:t>Could the tragedy at </a:t>
            </a:r>
            <a:r>
              <a:rPr lang="en-ZA" dirty="0" err="1" smtClean="0"/>
              <a:t>Shechem</a:t>
            </a:r>
            <a:r>
              <a:rPr lang="en-ZA" dirty="0" smtClean="0"/>
              <a:t> been avoided if Jacob had kept his vow immediately when he returned to the land?</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t>יהושע</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“When you make a vow to </a:t>
            </a:r>
            <a:r>
              <a:rPr lang="he-IL" i="1" dirty="0" smtClean="0">
                <a:solidFill>
                  <a:srgbClr val="004821"/>
                </a:solidFill>
              </a:rPr>
              <a:t>יהוה</a:t>
            </a:r>
            <a:r>
              <a:rPr lang="en-ZA" i="1" dirty="0" smtClean="0">
                <a:solidFill>
                  <a:srgbClr val="004821"/>
                </a:solidFill>
              </a:rPr>
              <a:t> your Elohim, do not delay to pay it, for </a:t>
            </a:r>
            <a:r>
              <a:rPr lang="he-IL" i="1" dirty="0" smtClean="0">
                <a:solidFill>
                  <a:srgbClr val="004821"/>
                </a:solidFill>
              </a:rPr>
              <a:t>יהוה</a:t>
            </a:r>
            <a:r>
              <a:rPr lang="en-ZA" i="1" dirty="0" smtClean="0">
                <a:solidFill>
                  <a:srgbClr val="004821"/>
                </a:solidFill>
              </a:rPr>
              <a:t> your Elohim is certainly requiring it of you, and it shall be sin in you. </a:t>
            </a:r>
            <a:r>
              <a:rPr lang="en-US" b="1" i="1" dirty="0" smtClean="0">
                <a:solidFill>
                  <a:srgbClr val="004821"/>
                </a:solidFill>
              </a:rPr>
              <a:t>(Deuteronomy 23:21)</a:t>
            </a:r>
          </a:p>
          <a:p>
            <a:r>
              <a:rPr lang="en-ZA" dirty="0" smtClean="0"/>
              <a:t>The intention of the vow made to </a:t>
            </a:r>
            <a:r>
              <a:rPr lang="he-IL" dirty="0" smtClean="0"/>
              <a:t>יהוה</a:t>
            </a:r>
            <a:r>
              <a:rPr lang="en-ZA" dirty="0" smtClean="0"/>
              <a:t> was to give the individual a sense of fear and reverence before making an important commitment. By the time of </a:t>
            </a:r>
            <a:r>
              <a:rPr lang="he-IL" dirty="0" smtClean="0"/>
              <a:t>יהושע</a:t>
            </a:r>
            <a:r>
              <a:rPr lang="en-ZA" dirty="0" smtClean="0"/>
              <a:t>, vows were being completely misused. </a:t>
            </a:r>
            <a:r>
              <a:rPr lang="he-IL" dirty="0" smtClean="0"/>
              <a:t>יהושע</a:t>
            </a:r>
            <a:r>
              <a:rPr lang="en-ZA" dirty="0" smtClean="0"/>
              <a:t> addressed those who were flippantly making vows without an understanding of the gravity of them. </a:t>
            </a:r>
          </a:p>
          <a:p>
            <a:pPr algn="ctr"/>
            <a:r>
              <a:rPr lang="en-ZA" dirty="0" smtClean="0"/>
              <a:t>“</a:t>
            </a:r>
            <a:r>
              <a:rPr lang="en-ZA" i="1" dirty="0" smtClean="0">
                <a:solidFill>
                  <a:srgbClr val="004821"/>
                </a:solidFill>
              </a:rPr>
              <a:t>Again, you heard that it was said to those of old, ‘You shall not swear falsely, but shall perform your oaths to </a:t>
            </a:r>
            <a:r>
              <a:rPr lang="he-IL" i="1" dirty="0" smtClean="0">
                <a:solidFill>
                  <a:srgbClr val="004821"/>
                </a:solidFill>
              </a:rPr>
              <a:t>יהוה</a:t>
            </a:r>
            <a:r>
              <a:rPr lang="en-ZA" i="1" dirty="0" smtClean="0">
                <a:solidFill>
                  <a:srgbClr val="004821"/>
                </a:solidFill>
              </a:rPr>
              <a:t>.’ “But I say to you, do not swear at all, neither by the heaven, because it is </a:t>
            </a:r>
            <a:r>
              <a:rPr lang="en-ZA" i="1" dirty="0" err="1" smtClean="0">
                <a:solidFill>
                  <a:srgbClr val="004821"/>
                </a:solidFill>
              </a:rPr>
              <a:t>Elohim’s</a:t>
            </a:r>
            <a:r>
              <a:rPr lang="en-ZA" i="1" dirty="0" smtClean="0">
                <a:solidFill>
                  <a:srgbClr val="004821"/>
                </a:solidFill>
              </a:rPr>
              <a:t> throne; nor by the earth, for it is His footstool; nor by </a:t>
            </a:r>
            <a:r>
              <a:rPr lang="en-ZA" i="1" dirty="0" err="1" smtClean="0">
                <a:solidFill>
                  <a:srgbClr val="004821"/>
                </a:solidFill>
              </a:rPr>
              <a:t>Yerushalayim</a:t>
            </a:r>
            <a:r>
              <a:rPr lang="en-ZA" i="1" dirty="0" smtClean="0">
                <a:solidFill>
                  <a:srgbClr val="004821"/>
                </a:solidFill>
              </a:rPr>
              <a:t>, for it is the city of the great Sovereign; nor swear by your head, because you are not able to make one hair white or black. “But let your word ‘Yea’ be ‘Yea,’ and your ‘No’ be ‘No.’ And what goes beyond these is from the wicked one. </a:t>
            </a:r>
            <a:r>
              <a:rPr lang="en-US" b="1" i="1" dirty="0" smtClean="0">
                <a:solidFill>
                  <a:srgbClr val="004821"/>
                </a:solidFill>
              </a:rPr>
              <a:t>(Matthew 5:33-37)</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35988</TotalTime>
  <Words>5443</Words>
  <Application>Microsoft Office PowerPoint</Application>
  <PresentationFormat>On-screen Show (4:3)</PresentationFormat>
  <Paragraphs>211</Paragraphs>
  <Slides>35</Slides>
  <Notes>1</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Slide 1</vt:lpstr>
      <vt:lpstr>RECOGNITION</vt:lpstr>
      <vt:lpstr>MATOT – “TRIBES” </vt:lpstr>
      <vt:lpstr>MATOT</vt:lpstr>
      <vt:lpstr>VOWING A VOW</vt:lpstr>
      <vt:lpstr>JACOB</vt:lpstr>
      <vt:lpstr>A VOW</vt:lpstr>
      <vt:lpstr>CONSEQUENCES</vt:lpstr>
      <vt:lpstr>יהושע</vt:lpstr>
      <vt:lpstr>UNDERSTING SCRIPTURE</vt:lpstr>
      <vt:lpstr>WHAT ABOUT US?</vt:lpstr>
      <vt:lpstr>VOWING A VOW – MINOR WOMAN</vt:lpstr>
      <vt:lpstr>FATHERS</vt:lpstr>
      <vt:lpstr>VOWING A VOW – WIDOW / MARRIED WOMAN</vt:lpstr>
      <vt:lpstr>THE HUSBAND</vt:lpstr>
      <vt:lpstr>WE, THE BRIDE</vt:lpstr>
      <vt:lpstr>VOW ACCORDING TO יהושע</vt:lpstr>
      <vt:lpstr>GOD’S WORD IS HIS BOND</vt:lpstr>
      <vt:lpstr>STRENTGH OF VOW MAKING</vt:lpstr>
      <vt:lpstr>VENGEANCE</vt:lpstr>
      <vt:lpstr>DAY OF VENGEANCE</vt:lpstr>
      <vt:lpstr>יהושע  AND PHINEAS</vt:lpstr>
      <vt:lpstr>WAR AGAINST THE MIDYANITES</vt:lpstr>
      <vt:lpstr>SIGNIFICANT POINTS</vt:lpstr>
      <vt:lpstr>PURIFICATION OF THE CAMP</vt:lpstr>
      <vt:lpstr>LAW OF RECIPROCATION</vt:lpstr>
      <vt:lpstr>EAST OF THE JORDAN RIVER</vt:lpstr>
      <vt:lpstr>REUBEN AND GAD</vt:lpstr>
      <vt:lpstr>MOSHE’S ANSWERS</vt:lpstr>
      <vt:lpstr>RESPONSE</vt:lpstr>
      <vt:lpstr>MOSES RESPONSE</vt:lpstr>
      <vt:lpstr>REBUKE</vt:lpstr>
      <vt:lpstr>MANASSEH</vt:lpstr>
      <vt:lpstr>THE CONSEQUENCES</vt:lpstr>
      <vt:lpstr>PROPHETIC SIGNIFICANCE</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923</cp:revision>
  <dcterms:created xsi:type="dcterms:W3CDTF">2010-10-31T07:41:47Z</dcterms:created>
  <dcterms:modified xsi:type="dcterms:W3CDTF">2014-03-01T13:18:30Z</dcterms:modified>
</cp:coreProperties>
</file>